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handoutMasterIdLst>
    <p:handoutMasterId r:id="rId70"/>
  </p:handoutMasterIdLst>
  <p:sldIdLst>
    <p:sldId id="310" r:id="rId2"/>
    <p:sldId id="311" r:id="rId3"/>
    <p:sldId id="312" r:id="rId4"/>
    <p:sldId id="384" r:id="rId5"/>
    <p:sldId id="385" r:id="rId6"/>
    <p:sldId id="386" r:id="rId7"/>
    <p:sldId id="387" r:id="rId8"/>
    <p:sldId id="388" r:id="rId9"/>
    <p:sldId id="317" r:id="rId10"/>
    <p:sldId id="361" r:id="rId11"/>
    <p:sldId id="362" r:id="rId12"/>
    <p:sldId id="363" r:id="rId13"/>
    <p:sldId id="364" r:id="rId14"/>
    <p:sldId id="365" r:id="rId15"/>
    <p:sldId id="366" r:id="rId16"/>
    <p:sldId id="318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19" r:id="rId25"/>
    <p:sldId id="309" r:id="rId26"/>
    <p:sldId id="308" r:id="rId27"/>
    <p:sldId id="264" r:id="rId28"/>
    <p:sldId id="332" r:id="rId29"/>
    <p:sldId id="335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3" r:id="rId41"/>
    <p:sldId id="367" r:id="rId42"/>
    <p:sldId id="368" r:id="rId43"/>
    <p:sldId id="360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36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338" r:id="rId65"/>
    <p:sldId id="339" r:id="rId66"/>
    <p:sldId id="340" r:id="rId67"/>
    <p:sldId id="334" r:id="rId68"/>
  </p:sldIdLst>
  <p:sldSz cx="9906000" cy="6858000" type="A4"/>
  <p:notesSz cx="7315200" cy="9601200"/>
  <p:defaultTextStyle>
    <a:defPPr>
      <a:defRPr lang="en-US"/>
    </a:defPPr>
    <a:lvl1pPr marL="0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2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7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8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4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90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6" algn="l" defTabSz="9139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DEEF"/>
    <a:srgbClr val="DEEBF7"/>
    <a:srgbClr val="DBE3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563" autoAdjust="0"/>
  </p:normalViewPr>
  <p:slideViewPr>
    <p:cSldViewPr snapToGrid="0">
      <p:cViewPr varScale="1">
        <p:scale>
          <a:sx n="105" d="100"/>
          <a:sy n="105" d="100"/>
        </p:scale>
        <p:origin x="-139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77B5B-0A06-4C56-8650-E99CD20BA191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175D5D-7BCD-477C-8E52-0866F22DC37E}">
      <dgm:prSet phldrT="[Text]"/>
      <dgm:spPr/>
      <dgm:t>
        <a:bodyPr/>
        <a:lstStyle/>
        <a:p>
          <a:r>
            <a:rPr lang="en-US" dirty="0" smtClean="0"/>
            <a:t>Student</a:t>
          </a:r>
          <a:endParaRPr lang="ru-RU" dirty="0"/>
        </a:p>
      </dgm:t>
    </dgm:pt>
    <dgm:pt modelId="{4A1297E8-35B3-4F8B-BB01-33A9602C0F65}" type="parTrans" cxnId="{8522CA13-572F-406D-A081-5C930E9A45C3}">
      <dgm:prSet/>
      <dgm:spPr/>
      <dgm:t>
        <a:bodyPr/>
        <a:lstStyle/>
        <a:p>
          <a:endParaRPr lang="ru-RU"/>
        </a:p>
      </dgm:t>
    </dgm:pt>
    <dgm:pt modelId="{4ACCD8E2-537D-40D0-BF4F-F7B5165470C6}" type="sibTrans" cxnId="{8522CA13-572F-406D-A081-5C930E9A45C3}">
      <dgm:prSet/>
      <dgm:spPr/>
      <dgm:t>
        <a:bodyPr/>
        <a:lstStyle/>
        <a:p>
          <a:endParaRPr lang="ru-RU"/>
        </a:p>
      </dgm:t>
    </dgm:pt>
    <dgm:pt modelId="{B7B6422F-466E-496D-B4D3-D81C78C301B9}">
      <dgm:prSet phldrT="[Text]"/>
      <dgm:spPr/>
      <dgm:t>
        <a:bodyPr/>
        <a:lstStyle/>
        <a:p>
          <a:r>
            <a:rPr lang="en-US" dirty="0" smtClean="0"/>
            <a:t>Discover/Inquire</a:t>
          </a:r>
          <a:endParaRPr lang="ru-RU" dirty="0"/>
        </a:p>
      </dgm:t>
    </dgm:pt>
    <dgm:pt modelId="{3985A2C8-9885-472C-AAC6-B294637269D4}" type="parTrans" cxnId="{561CE8A6-7B55-4854-9048-C8A971A65506}">
      <dgm:prSet/>
      <dgm:spPr/>
      <dgm:t>
        <a:bodyPr/>
        <a:lstStyle/>
        <a:p>
          <a:endParaRPr lang="ru-RU"/>
        </a:p>
      </dgm:t>
    </dgm:pt>
    <dgm:pt modelId="{872B6654-9183-478C-AFE7-FB79A0BD6641}" type="sibTrans" cxnId="{561CE8A6-7B55-4854-9048-C8A971A65506}">
      <dgm:prSet/>
      <dgm:spPr/>
      <dgm:t>
        <a:bodyPr/>
        <a:lstStyle/>
        <a:p>
          <a:endParaRPr lang="ru-RU"/>
        </a:p>
      </dgm:t>
    </dgm:pt>
    <dgm:pt modelId="{C01BF80E-44C2-4730-9212-DB212C66D8B1}">
      <dgm:prSet phldrT="[Text]"/>
      <dgm:spPr/>
      <dgm:t>
        <a:bodyPr/>
        <a:lstStyle/>
        <a:p>
          <a:r>
            <a:rPr lang="en-US" dirty="0" smtClean="0"/>
            <a:t>Commit/Apply</a:t>
          </a:r>
          <a:endParaRPr lang="ru-RU" dirty="0"/>
        </a:p>
      </dgm:t>
    </dgm:pt>
    <dgm:pt modelId="{6F961827-0A9C-4C0F-A08C-BAC530203704}" type="parTrans" cxnId="{2E735FD2-9440-421B-85BE-D8A289B0D5E3}">
      <dgm:prSet/>
      <dgm:spPr/>
      <dgm:t>
        <a:bodyPr/>
        <a:lstStyle/>
        <a:p>
          <a:endParaRPr lang="ru-RU"/>
        </a:p>
      </dgm:t>
    </dgm:pt>
    <dgm:pt modelId="{6420B2F3-25CC-4D9D-8CAE-2434D6FD58BC}" type="sibTrans" cxnId="{2E735FD2-9440-421B-85BE-D8A289B0D5E3}">
      <dgm:prSet/>
      <dgm:spPr/>
      <dgm:t>
        <a:bodyPr/>
        <a:lstStyle/>
        <a:p>
          <a:endParaRPr lang="ru-RU"/>
        </a:p>
      </dgm:t>
    </dgm:pt>
    <dgm:pt modelId="{1885F4EE-E3D8-4865-9830-BA28C28A8134}">
      <dgm:prSet phldrT="[Text]"/>
      <dgm:spPr/>
      <dgm:t>
        <a:bodyPr/>
        <a:lstStyle/>
        <a:p>
          <a:r>
            <a:rPr lang="en-US" dirty="0" smtClean="0"/>
            <a:t>Enroll/Stay</a:t>
          </a:r>
          <a:endParaRPr lang="ru-RU" dirty="0"/>
        </a:p>
      </dgm:t>
    </dgm:pt>
    <dgm:pt modelId="{1DC5DB92-C497-435E-AF39-B1007590AC45}" type="parTrans" cxnId="{B7FA8487-8FB3-4CB3-BB6A-235AA727BD35}">
      <dgm:prSet/>
      <dgm:spPr/>
      <dgm:t>
        <a:bodyPr/>
        <a:lstStyle/>
        <a:p>
          <a:endParaRPr lang="ru-RU"/>
        </a:p>
      </dgm:t>
    </dgm:pt>
    <dgm:pt modelId="{BC8E6C55-965A-4D50-8606-DDCE29D5B720}" type="sibTrans" cxnId="{B7FA8487-8FB3-4CB3-BB6A-235AA727BD35}">
      <dgm:prSet/>
      <dgm:spPr/>
      <dgm:t>
        <a:bodyPr/>
        <a:lstStyle/>
        <a:p>
          <a:endParaRPr lang="ru-RU"/>
        </a:p>
      </dgm:t>
    </dgm:pt>
    <dgm:pt modelId="{D8200FFB-E129-4DDD-BB48-908F6098697C}">
      <dgm:prSet phldrT="[Text]"/>
      <dgm:spPr/>
      <dgm:t>
        <a:bodyPr/>
        <a:lstStyle/>
        <a:p>
          <a:r>
            <a:rPr lang="en-US" dirty="0" smtClean="0"/>
            <a:t>Learn</a:t>
          </a:r>
          <a:endParaRPr lang="ru-RU" dirty="0"/>
        </a:p>
      </dgm:t>
    </dgm:pt>
    <dgm:pt modelId="{60D0ED2C-B3B8-47A3-94AD-AD005786493F}" type="parTrans" cxnId="{B3BA3451-F53F-44BD-A04E-9278DC573D8A}">
      <dgm:prSet/>
      <dgm:spPr/>
      <dgm:t>
        <a:bodyPr/>
        <a:lstStyle/>
        <a:p>
          <a:endParaRPr lang="ru-RU"/>
        </a:p>
      </dgm:t>
    </dgm:pt>
    <dgm:pt modelId="{97158B80-6355-4E4F-98B4-491A74B08708}" type="sibTrans" cxnId="{B3BA3451-F53F-44BD-A04E-9278DC573D8A}">
      <dgm:prSet/>
      <dgm:spPr/>
      <dgm:t>
        <a:bodyPr/>
        <a:lstStyle/>
        <a:p>
          <a:endParaRPr lang="ru-RU"/>
        </a:p>
      </dgm:t>
    </dgm:pt>
    <dgm:pt modelId="{6285928D-A94E-4749-8FA1-F14EB6FEA6DE}">
      <dgm:prSet phldrT="[Text]"/>
      <dgm:spPr/>
      <dgm:t>
        <a:bodyPr/>
        <a:lstStyle/>
        <a:p>
          <a:r>
            <a:rPr lang="en-US" dirty="0" smtClean="0"/>
            <a:t>Graduate</a:t>
          </a:r>
          <a:endParaRPr lang="ru-RU" dirty="0"/>
        </a:p>
      </dgm:t>
    </dgm:pt>
    <dgm:pt modelId="{20A6C3BE-101D-49DA-ADE5-B29081CF1F69}" type="parTrans" cxnId="{6810E4F5-BEB0-4966-A3EC-AAFA15EC1B3E}">
      <dgm:prSet/>
      <dgm:spPr/>
      <dgm:t>
        <a:bodyPr/>
        <a:lstStyle/>
        <a:p>
          <a:endParaRPr lang="ru-RU"/>
        </a:p>
      </dgm:t>
    </dgm:pt>
    <dgm:pt modelId="{4BF39535-6FFA-4672-A377-D20B034F7466}" type="sibTrans" cxnId="{6810E4F5-BEB0-4966-A3EC-AAFA15EC1B3E}">
      <dgm:prSet/>
      <dgm:spPr/>
      <dgm:t>
        <a:bodyPr/>
        <a:lstStyle/>
        <a:p>
          <a:endParaRPr lang="ru-RU"/>
        </a:p>
      </dgm:t>
    </dgm:pt>
    <dgm:pt modelId="{E28A9EE0-9273-4DBC-A2AA-A4E856B6EC4A}">
      <dgm:prSet phldrT="[Text]"/>
      <dgm:spPr/>
      <dgm:t>
        <a:bodyPr/>
        <a:lstStyle/>
        <a:p>
          <a:r>
            <a:rPr lang="en-US" dirty="0" smtClean="0"/>
            <a:t>Alumnus/Donate</a:t>
          </a:r>
          <a:endParaRPr lang="ru-RU" dirty="0"/>
        </a:p>
      </dgm:t>
    </dgm:pt>
    <dgm:pt modelId="{FB54E2BF-4FE0-473D-8158-4F915D6F029F}" type="parTrans" cxnId="{CF7AD7D4-E874-4CEA-BB10-551D2779CF79}">
      <dgm:prSet/>
      <dgm:spPr/>
      <dgm:t>
        <a:bodyPr/>
        <a:lstStyle/>
        <a:p>
          <a:endParaRPr lang="ru-RU"/>
        </a:p>
      </dgm:t>
    </dgm:pt>
    <dgm:pt modelId="{64F95096-27C6-408D-8F66-53F1C372B57B}" type="sibTrans" cxnId="{CF7AD7D4-E874-4CEA-BB10-551D2779CF79}">
      <dgm:prSet/>
      <dgm:spPr/>
      <dgm:t>
        <a:bodyPr/>
        <a:lstStyle/>
        <a:p>
          <a:endParaRPr lang="ru-RU"/>
        </a:p>
      </dgm:t>
    </dgm:pt>
    <dgm:pt modelId="{EFB4E777-6A23-4114-8EF5-9EC7D1718732}" type="pres">
      <dgm:prSet presAssocID="{60F77B5B-0A06-4C56-8650-E99CD20BA1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5B1F9F-81EB-4B51-974A-1B8453728777}" type="pres">
      <dgm:prSet presAssocID="{23175D5D-7BCD-477C-8E52-0866F22DC37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290FAB8A-0434-4153-A2AE-278631490FC5}" type="pres">
      <dgm:prSet presAssocID="{B7B6422F-466E-496D-B4D3-D81C78C301B9}" presName="Accent1" presStyleCnt="0"/>
      <dgm:spPr/>
    </dgm:pt>
    <dgm:pt modelId="{E3312F9E-248D-44D8-BB3B-B12EC0B1264E}" type="pres">
      <dgm:prSet presAssocID="{B7B6422F-466E-496D-B4D3-D81C78C301B9}" presName="Accent" presStyleLbl="bgShp" presStyleIdx="0" presStyleCnt="6"/>
      <dgm:spPr/>
    </dgm:pt>
    <dgm:pt modelId="{E8364F72-4B76-4BDB-9F01-68D13D790D91}" type="pres">
      <dgm:prSet presAssocID="{B7B6422F-466E-496D-B4D3-D81C78C30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DDE6E-66AC-4649-A188-E4857C508442}" type="pres">
      <dgm:prSet presAssocID="{C01BF80E-44C2-4730-9212-DB212C66D8B1}" presName="Accent2" presStyleCnt="0"/>
      <dgm:spPr/>
    </dgm:pt>
    <dgm:pt modelId="{63088670-A5B3-4C75-B6D4-E46D9AE7F7B4}" type="pres">
      <dgm:prSet presAssocID="{C01BF80E-44C2-4730-9212-DB212C66D8B1}" presName="Accent" presStyleLbl="bgShp" presStyleIdx="1" presStyleCnt="6"/>
      <dgm:spPr/>
    </dgm:pt>
    <dgm:pt modelId="{E6622BB3-8593-45F3-A694-876581230278}" type="pres">
      <dgm:prSet presAssocID="{C01BF80E-44C2-4730-9212-DB212C66D8B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A09ED-E74C-4685-A079-F5052D4A9054}" type="pres">
      <dgm:prSet presAssocID="{1885F4EE-E3D8-4865-9830-BA28C28A8134}" presName="Accent3" presStyleCnt="0"/>
      <dgm:spPr/>
    </dgm:pt>
    <dgm:pt modelId="{64B73A1D-A3A6-4E55-8C7D-323393150900}" type="pres">
      <dgm:prSet presAssocID="{1885F4EE-E3D8-4865-9830-BA28C28A8134}" presName="Accent" presStyleLbl="bgShp" presStyleIdx="2" presStyleCnt="6"/>
      <dgm:spPr/>
    </dgm:pt>
    <dgm:pt modelId="{EC3A7A51-30C1-48F4-B73B-C060FB7E0A3E}" type="pres">
      <dgm:prSet presAssocID="{1885F4EE-E3D8-4865-9830-BA28C28A813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D4085-38F2-4765-81EE-84627EE09111}" type="pres">
      <dgm:prSet presAssocID="{D8200FFB-E129-4DDD-BB48-908F6098697C}" presName="Accent4" presStyleCnt="0"/>
      <dgm:spPr/>
    </dgm:pt>
    <dgm:pt modelId="{8F153563-D8FF-4866-9329-F7A37F7C0AC1}" type="pres">
      <dgm:prSet presAssocID="{D8200FFB-E129-4DDD-BB48-908F6098697C}" presName="Accent" presStyleLbl="bgShp" presStyleIdx="3" presStyleCnt="6"/>
      <dgm:spPr/>
    </dgm:pt>
    <dgm:pt modelId="{3BBC356E-ADE4-4387-AFA1-80B90EDB09B4}" type="pres">
      <dgm:prSet presAssocID="{D8200FFB-E129-4DDD-BB48-908F6098697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9940-0489-4999-8D51-3C3232D4697E}" type="pres">
      <dgm:prSet presAssocID="{6285928D-A94E-4749-8FA1-F14EB6FEA6DE}" presName="Accent5" presStyleCnt="0"/>
      <dgm:spPr/>
    </dgm:pt>
    <dgm:pt modelId="{BECADD4C-7D6B-455C-A0CB-2C8150985A2E}" type="pres">
      <dgm:prSet presAssocID="{6285928D-A94E-4749-8FA1-F14EB6FEA6DE}" presName="Accent" presStyleLbl="bgShp" presStyleIdx="4" presStyleCnt="6"/>
      <dgm:spPr/>
    </dgm:pt>
    <dgm:pt modelId="{2C11BE9A-6DF7-4415-869F-245EAAF69657}" type="pres">
      <dgm:prSet presAssocID="{6285928D-A94E-4749-8FA1-F14EB6FEA6D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7D8F4-F241-40FB-ADE6-0E443D7C7EF5}" type="pres">
      <dgm:prSet presAssocID="{E28A9EE0-9273-4DBC-A2AA-A4E856B6EC4A}" presName="Accent6" presStyleCnt="0"/>
      <dgm:spPr/>
    </dgm:pt>
    <dgm:pt modelId="{0D0F193D-2BC2-4E12-9683-AAFBA6BF28DC}" type="pres">
      <dgm:prSet presAssocID="{E28A9EE0-9273-4DBC-A2AA-A4E856B6EC4A}" presName="Accent" presStyleLbl="bgShp" presStyleIdx="5" presStyleCnt="6"/>
      <dgm:spPr/>
    </dgm:pt>
    <dgm:pt modelId="{7289FBDF-9E60-49A3-A51A-4A924E6C96DE}" type="pres">
      <dgm:prSet presAssocID="{E28A9EE0-9273-4DBC-A2AA-A4E856B6EC4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6A132-DD44-4019-B55B-591476D99531}" type="presOf" srcId="{1885F4EE-E3D8-4865-9830-BA28C28A8134}" destId="{EC3A7A51-30C1-48F4-B73B-C060FB7E0A3E}" srcOrd="0" destOrd="0" presId="urn:microsoft.com/office/officeart/2011/layout/HexagonRadial"/>
    <dgm:cxn modelId="{D9E7FEF4-37A6-4BA8-8CB7-9746347DA824}" type="presOf" srcId="{D8200FFB-E129-4DDD-BB48-908F6098697C}" destId="{3BBC356E-ADE4-4387-AFA1-80B90EDB09B4}" srcOrd="0" destOrd="0" presId="urn:microsoft.com/office/officeart/2011/layout/HexagonRadial"/>
    <dgm:cxn modelId="{5873080B-7647-4B28-B261-92C246AD7E4A}" type="presOf" srcId="{60F77B5B-0A06-4C56-8650-E99CD20BA191}" destId="{EFB4E777-6A23-4114-8EF5-9EC7D1718732}" srcOrd="0" destOrd="0" presId="urn:microsoft.com/office/officeart/2011/layout/HexagonRadial"/>
    <dgm:cxn modelId="{B3BA3451-F53F-44BD-A04E-9278DC573D8A}" srcId="{23175D5D-7BCD-477C-8E52-0866F22DC37E}" destId="{D8200FFB-E129-4DDD-BB48-908F6098697C}" srcOrd="3" destOrd="0" parTransId="{60D0ED2C-B3B8-47A3-94AD-AD005786493F}" sibTransId="{97158B80-6355-4E4F-98B4-491A74B08708}"/>
    <dgm:cxn modelId="{6810E4F5-BEB0-4966-A3EC-AAFA15EC1B3E}" srcId="{23175D5D-7BCD-477C-8E52-0866F22DC37E}" destId="{6285928D-A94E-4749-8FA1-F14EB6FEA6DE}" srcOrd="4" destOrd="0" parTransId="{20A6C3BE-101D-49DA-ADE5-B29081CF1F69}" sibTransId="{4BF39535-6FFA-4672-A377-D20B034F7466}"/>
    <dgm:cxn modelId="{561CE8A6-7B55-4854-9048-C8A971A65506}" srcId="{23175D5D-7BCD-477C-8E52-0866F22DC37E}" destId="{B7B6422F-466E-496D-B4D3-D81C78C301B9}" srcOrd="0" destOrd="0" parTransId="{3985A2C8-9885-472C-AAC6-B294637269D4}" sibTransId="{872B6654-9183-478C-AFE7-FB79A0BD6641}"/>
    <dgm:cxn modelId="{CFFBD5E5-49AF-4657-B95A-D23B740792E3}" type="presOf" srcId="{23175D5D-7BCD-477C-8E52-0866F22DC37E}" destId="{9B5B1F9F-81EB-4B51-974A-1B8453728777}" srcOrd="0" destOrd="0" presId="urn:microsoft.com/office/officeart/2011/layout/HexagonRadial"/>
    <dgm:cxn modelId="{8522CA13-572F-406D-A081-5C930E9A45C3}" srcId="{60F77B5B-0A06-4C56-8650-E99CD20BA191}" destId="{23175D5D-7BCD-477C-8E52-0866F22DC37E}" srcOrd="0" destOrd="0" parTransId="{4A1297E8-35B3-4F8B-BB01-33A9602C0F65}" sibTransId="{4ACCD8E2-537D-40D0-BF4F-F7B5165470C6}"/>
    <dgm:cxn modelId="{F566D090-A837-4041-92C2-32F0B64411BA}" type="presOf" srcId="{6285928D-A94E-4749-8FA1-F14EB6FEA6DE}" destId="{2C11BE9A-6DF7-4415-869F-245EAAF69657}" srcOrd="0" destOrd="0" presId="urn:microsoft.com/office/officeart/2011/layout/HexagonRadial"/>
    <dgm:cxn modelId="{B7FA8487-8FB3-4CB3-BB6A-235AA727BD35}" srcId="{23175D5D-7BCD-477C-8E52-0866F22DC37E}" destId="{1885F4EE-E3D8-4865-9830-BA28C28A8134}" srcOrd="2" destOrd="0" parTransId="{1DC5DB92-C497-435E-AF39-B1007590AC45}" sibTransId="{BC8E6C55-965A-4D50-8606-DDCE29D5B720}"/>
    <dgm:cxn modelId="{2E735FD2-9440-421B-85BE-D8A289B0D5E3}" srcId="{23175D5D-7BCD-477C-8E52-0866F22DC37E}" destId="{C01BF80E-44C2-4730-9212-DB212C66D8B1}" srcOrd="1" destOrd="0" parTransId="{6F961827-0A9C-4C0F-A08C-BAC530203704}" sibTransId="{6420B2F3-25CC-4D9D-8CAE-2434D6FD58BC}"/>
    <dgm:cxn modelId="{01EFF75C-B1E7-435E-99D7-0CC33B2E5360}" type="presOf" srcId="{B7B6422F-466E-496D-B4D3-D81C78C301B9}" destId="{E8364F72-4B76-4BDB-9F01-68D13D790D91}" srcOrd="0" destOrd="0" presId="urn:microsoft.com/office/officeart/2011/layout/HexagonRadial"/>
    <dgm:cxn modelId="{57AEDCF2-C885-4087-8924-4EFDA831A7E9}" type="presOf" srcId="{E28A9EE0-9273-4DBC-A2AA-A4E856B6EC4A}" destId="{7289FBDF-9E60-49A3-A51A-4A924E6C96DE}" srcOrd="0" destOrd="0" presId="urn:microsoft.com/office/officeart/2011/layout/HexagonRadial"/>
    <dgm:cxn modelId="{CF7AD7D4-E874-4CEA-BB10-551D2779CF79}" srcId="{23175D5D-7BCD-477C-8E52-0866F22DC37E}" destId="{E28A9EE0-9273-4DBC-A2AA-A4E856B6EC4A}" srcOrd="5" destOrd="0" parTransId="{FB54E2BF-4FE0-473D-8158-4F915D6F029F}" sibTransId="{64F95096-27C6-408D-8F66-53F1C372B57B}"/>
    <dgm:cxn modelId="{31AAD772-5BF2-48DC-8997-CA4E8FF6DF34}" type="presOf" srcId="{C01BF80E-44C2-4730-9212-DB212C66D8B1}" destId="{E6622BB3-8593-45F3-A694-876581230278}" srcOrd="0" destOrd="0" presId="urn:microsoft.com/office/officeart/2011/layout/HexagonRadial"/>
    <dgm:cxn modelId="{744FB0DF-B63B-41E3-9303-51AACCA42BD9}" type="presParOf" srcId="{EFB4E777-6A23-4114-8EF5-9EC7D1718732}" destId="{9B5B1F9F-81EB-4B51-974A-1B8453728777}" srcOrd="0" destOrd="0" presId="urn:microsoft.com/office/officeart/2011/layout/HexagonRadial"/>
    <dgm:cxn modelId="{11E90123-6291-4F01-9A9B-17911DFDF401}" type="presParOf" srcId="{EFB4E777-6A23-4114-8EF5-9EC7D1718732}" destId="{290FAB8A-0434-4153-A2AE-278631490FC5}" srcOrd="1" destOrd="0" presId="urn:microsoft.com/office/officeart/2011/layout/HexagonRadial"/>
    <dgm:cxn modelId="{A94F447E-4E10-4C26-BF34-B31DC07DAC3E}" type="presParOf" srcId="{290FAB8A-0434-4153-A2AE-278631490FC5}" destId="{E3312F9E-248D-44D8-BB3B-B12EC0B1264E}" srcOrd="0" destOrd="0" presId="urn:microsoft.com/office/officeart/2011/layout/HexagonRadial"/>
    <dgm:cxn modelId="{302604D3-B472-4920-939B-38A4394DC04D}" type="presParOf" srcId="{EFB4E777-6A23-4114-8EF5-9EC7D1718732}" destId="{E8364F72-4B76-4BDB-9F01-68D13D790D91}" srcOrd="2" destOrd="0" presId="urn:microsoft.com/office/officeart/2011/layout/HexagonRadial"/>
    <dgm:cxn modelId="{7F07C33F-C2FF-4CFB-9F1E-C8C9A0F08BFD}" type="presParOf" srcId="{EFB4E777-6A23-4114-8EF5-9EC7D1718732}" destId="{DCFDDE6E-66AC-4649-A188-E4857C508442}" srcOrd="3" destOrd="0" presId="urn:microsoft.com/office/officeart/2011/layout/HexagonRadial"/>
    <dgm:cxn modelId="{4C840652-0AAD-435C-82F2-B82B1D550981}" type="presParOf" srcId="{DCFDDE6E-66AC-4649-A188-E4857C508442}" destId="{63088670-A5B3-4C75-B6D4-E46D9AE7F7B4}" srcOrd="0" destOrd="0" presId="urn:microsoft.com/office/officeart/2011/layout/HexagonRadial"/>
    <dgm:cxn modelId="{B8A226B7-BC6D-4953-AFCA-EDF4987FF079}" type="presParOf" srcId="{EFB4E777-6A23-4114-8EF5-9EC7D1718732}" destId="{E6622BB3-8593-45F3-A694-876581230278}" srcOrd="4" destOrd="0" presId="urn:microsoft.com/office/officeart/2011/layout/HexagonRadial"/>
    <dgm:cxn modelId="{4697E8C6-16BF-40DC-8532-8081C924C58A}" type="presParOf" srcId="{EFB4E777-6A23-4114-8EF5-9EC7D1718732}" destId="{D71A09ED-E74C-4685-A079-F5052D4A9054}" srcOrd="5" destOrd="0" presId="urn:microsoft.com/office/officeart/2011/layout/HexagonRadial"/>
    <dgm:cxn modelId="{11DAAA9C-5A0D-4077-9F34-A443B660C91A}" type="presParOf" srcId="{D71A09ED-E74C-4685-A079-F5052D4A9054}" destId="{64B73A1D-A3A6-4E55-8C7D-323393150900}" srcOrd="0" destOrd="0" presId="urn:microsoft.com/office/officeart/2011/layout/HexagonRadial"/>
    <dgm:cxn modelId="{4D15F0F3-1607-43D2-A7B1-FE7A0EB6F2CA}" type="presParOf" srcId="{EFB4E777-6A23-4114-8EF5-9EC7D1718732}" destId="{EC3A7A51-30C1-48F4-B73B-C060FB7E0A3E}" srcOrd="6" destOrd="0" presId="urn:microsoft.com/office/officeart/2011/layout/HexagonRadial"/>
    <dgm:cxn modelId="{924A2EC9-DCF3-4A63-BF15-66919CCBBF50}" type="presParOf" srcId="{EFB4E777-6A23-4114-8EF5-9EC7D1718732}" destId="{FFFD4085-38F2-4765-81EE-84627EE09111}" srcOrd="7" destOrd="0" presId="urn:microsoft.com/office/officeart/2011/layout/HexagonRadial"/>
    <dgm:cxn modelId="{FC738D15-EB45-4E72-96D4-6C80F62C4758}" type="presParOf" srcId="{FFFD4085-38F2-4765-81EE-84627EE09111}" destId="{8F153563-D8FF-4866-9329-F7A37F7C0AC1}" srcOrd="0" destOrd="0" presId="urn:microsoft.com/office/officeart/2011/layout/HexagonRadial"/>
    <dgm:cxn modelId="{D8B73BF7-1296-4AA7-AD34-0C601411948D}" type="presParOf" srcId="{EFB4E777-6A23-4114-8EF5-9EC7D1718732}" destId="{3BBC356E-ADE4-4387-AFA1-80B90EDB09B4}" srcOrd="8" destOrd="0" presId="urn:microsoft.com/office/officeart/2011/layout/HexagonRadial"/>
    <dgm:cxn modelId="{1066C468-3B81-4BE3-B37D-2C146BD7761C}" type="presParOf" srcId="{EFB4E777-6A23-4114-8EF5-9EC7D1718732}" destId="{DEE79940-0489-4999-8D51-3C3232D4697E}" srcOrd="9" destOrd="0" presId="urn:microsoft.com/office/officeart/2011/layout/HexagonRadial"/>
    <dgm:cxn modelId="{32CB990C-BC6D-44EA-9C75-556E407FABE4}" type="presParOf" srcId="{DEE79940-0489-4999-8D51-3C3232D4697E}" destId="{BECADD4C-7D6B-455C-A0CB-2C8150985A2E}" srcOrd="0" destOrd="0" presId="urn:microsoft.com/office/officeart/2011/layout/HexagonRadial"/>
    <dgm:cxn modelId="{DF7DC613-C67B-45E5-B56F-074AF651267A}" type="presParOf" srcId="{EFB4E777-6A23-4114-8EF5-9EC7D1718732}" destId="{2C11BE9A-6DF7-4415-869F-245EAAF69657}" srcOrd="10" destOrd="0" presId="urn:microsoft.com/office/officeart/2011/layout/HexagonRadial"/>
    <dgm:cxn modelId="{2470004B-D946-4E4B-949B-3832A176DD60}" type="presParOf" srcId="{EFB4E777-6A23-4114-8EF5-9EC7D1718732}" destId="{BC97D8F4-F241-40FB-ADE6-0E443D7C7EF5}" srcOrd="11" destOrd="0" presId="urn:microsoft.com/office/officeart/2011/layout/HexagonRadial"/>
    <dgm:cxn modelId="{0D0AD267-9438-4821-B81D-0813758BC004}" type="presParOf" srcId="{BC97D8F4-F241-40FB-ADE6-0E443D7C7EF5}" destId="{0D0F193D-2BC2-4E12-9683-AAFBA6BF28DC}" srcOrd="0" destOrd="0" presId="urn:microsoft.com/office/officeart/2011/layout/HexagonRadial"/>
    <dgm:cxn modelId="{6DA57636-F070-45A4-8285-5F54CAE31E56}" type="presParOf" srcId="{EFB4E777-6A23-4114-8EF5-9EC7D1718732}" destId="{7289FBDF-9E60-49A3-A51A-4A924E6C96D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D0675-DA74-45A3-817F-45CA39998D50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78855E-5C56-4D45-8F29-191CB46F81A3}">
      <dgm:prSet phldrT="[Text]"/>
      <dgm:spPr/>
      <dgm:t>
        <a:bodyPr/>
        <a:lstStyle/>
        <a:p>
          <a:r>
            <a:rPr lang="en-US" dirty="0" smtClean="0"/>
            <a:t>Student experience</a:t>
          </a:r>
          <a:endParaRPr lang="ru-RU" dirty="0"/>
        </a:p>
      </dgm:t>
    </dgm:pt>
    <dgm:pt modelId="{49A55762-6BAF-46A1-97E3-B70404C5EE94}" type="parTrans" cxnId="{08294D31-9B97-4872-9F62-E03B34823801}">
      <dgm:prSet/>
      <dgm:spPr/>
      <dgm:t>
        <a:bodyPr/>
        <a:lstStyle/>
        <a:p>
          <a:endParaRPr lang="ru-RU"/>
        </a:p>
      </dgm:t>
    </dgm:pt>
    <dgm:pt modelId="{51C4AC13-F7A8-42DA-94A5-EEC88A116F18}" type="sibTrans" cxnId="{08294D31-9B97-4872-9F62-E03B34823801}">
      <dgm:prSet/>
      <dgm:spPr/>
      <dgm:t>
        <a:bodyPr/>
        <a:lstStyle/>
        <a:p>
          <a:endParaRPr lang="ru-RU"/>
        </a:p>
      </dgm:t>
    </dgm:pt>
    <dgm:pt modelId="{29E26A14-939E-4D65-A655-19BAA6E94D48}">
      <dgm:prSet phldrT="[Text]"/>
      <dgm:spPr/>
      <dgm:t>
        <a:bodyPr/>
        <a:lstStyle/>
        <a:p>
          <a:r>
            <a:rPr lang="en-US" dirty="0" smtClean="0"/>
            <a:t>Commitment</a:t>
          </a:r>
          <a:endParaRPr lang="ru-RU" dirty="0"/>
        </a:p>
      </dgm:t>
    </dgm:pt>
    <dgm:pt modelId="{81BC63A2-1853-428A-B0A2-BE24E5E13564}" type="parTrans" cxnId="{D5778B40-4D67-47DD-A2DA-42E38FD68513}">
      <dgm:prSet/>
      <dgm:spPr/>
      <dgm:t>
        <a:bodyPr/>
        <a:lstStyle/>
        <a:p>
          <a:endParaRPr lang="ru-RU"/>
        </a:p>
      </dgm:t>
    </dgm:pt>
    <dgm:pt modelId="{9F4F0482-3CCA-49D1-94E7-D35CDC0CAA60}" type="sibTrans" cxnId="{D5778B40-4D67-47DD-A2DA-42E38FD68513}">
      <dgm:prSet/>
      <dgm:spPr/>
      <dgm:t>
        <a:bodyPr/>
        <a:lstStyle/>
        <a:p>
          <a:endParaRPr lang="ru-RU"/>
        </a:p>
      </dgm:t>
    </dgm:pt>
    <dgm:pt modelId="{D520F8C4-D188-4B62-9176-121B4D66A63F}">
      <dgm:prSet phldrT="[Text]"/>
      <dgm:spPr/>
      <dgm:t>
        <a:bodyPr/>
        <a:lstStyle/>
        <a:p>
          <a:r>
            <a:rPr lang="en-US" dirty="0" smtClean="0"/>
            <a:t>Academic analytics</a:t>
          </a:r>
          <a:endParaRPr lang="ru-RU" dirty="0"/>
        </a:p>
      </dgm:t>
    </dgm:pt>
    <dgm:pt modelId="{0C2DDD2A-7CB5-4B31-A2B6-E91704BE61CB}" type="parTrans" cxnId="{C6E040F8-6862-4643-8C0F-7F6F0789EA96}">
      <dgm:prSet/>
      <dgm:spPr/>
      <dgm:t>
        <a:bodyPr/>
        <a:lstStyle/>
        <a:p>
          <a:endParaRPr lang="ru-RU"/>
        </a:p>
      </dgm:t>
    </dgm:pt>
    <dgm:pt modelId="{BF8C6C56-E844-4203-AE46-C5BBE9136E94}" type="sibTrans" cxnId="{C6E040F8-6862-4643-8C0F-7F6F0789EA96}">
      <dgm:prSet/>
      <dgm:spPr/>
      <dgm:t>
        <a:bodyPr/>
        <a:lstStyle/>
        <a:p>
          <a:endParaRPr lang="ru-RU"/>
        </a:p>
      </dgm:t>
    </dgm:pt>
    <dgm:pt modelId="{05046AE1-4D4C-4D6F-8813-7F4FAF697D7A}">
      <dgm:prSet phldrT="[Text]"/>
      <dgm:spPr/>
      <dgm:t>
        <a:bodyPr/>
        <a:lstStyle/>
        <a:p>
          <a:r>
            <a:rPr lang="en-US" dirty="0" smtClean="0"/>
            <a:t>Mobility +portability</a:t>
          </a:r>
          <a:endParaRPr lang="ru-RU" dirty="0"/>
        </a:p>
      </dgm:t>
    </dgm:pt>
    <dgm:pt modelId="{6D359723-66C9-4107-B1E7-CDDDA7C69ABD}" type="parTrans" cxnId="{94D7F0C1-10EA-4C2C-B860-037755F0E8DC}">
      <dgm:prSet/>
      <dgm:spPr/>
      <dgm:t>
        <a:bodyPr/>
        <a:lstStyle/>
        <a:p>
          <a:endParaRPr lang="ru-RU"/>
        </a:p>
      </dgm:t>
    </dgm:pt>
    <dgm:pt modelId="{E2252EEA-FED6-456C-BE8E-E9F1CD3A5415}" type="sibTrans" cxnId="{94D7F0C1-10EA-4C2C-B860-037755F0E8DC}">
      <dgm:prSet/>
      <dgm:spPr/>
      <dgm:t>
        <a:bodyPr/>
        <a:lstStyle/>
        <a:p>
          <a:endParaRPr lang="ru-RU"/>
        </a:p>
      </dgm:t>
    </dgm:pt>
    <dgm:pt modelId="{832EE8A0-E102-4380-B411-20EAD92ADA96}">
      <dgm:prSet phldrT="[Text]"/>
      <dgm:spPr/>
      <dgm:t>
        <a:bodyPr/>
        <a:lstStyle/>
        <a:p>
          <a:r>
            <a:rPr lang="en-US" dirty="0" smtClean="0"/>
            <a:t>employability</a:t>
          </a:r>
          <a:endParaRPr lang="ru-RU" dirty="0"/>
        </a:p>
      </dgm:t>
    </dgm:pt>
    <dgm:pt modelId="{C281CE6B-F0B0-4797-B574-D808A6142EE9}" type="parTrans" cxnId="{CA207AAA-E07C-4DA4-8210-A0D24E2BE4A8}">
      <dgm:prSet/>
      <dgm:spPr/>
      <dgm:t>
        <a:bodyPr/>
        <a:lstStyle/>
        <a:p>
          <a:endParaRPr lang="ru-RU"/>
        </a:p>
      </dgm:t>
    </dgm:pt>
    <dgm:pt modelId="{C34FAE04-F6F2-475B-883F-691C9F9D4A10}" type="sibTrans" cxnId="{CA207AAA-E07C-4DA4-8210-A0D24E2BE4A8}">
      <dgm:prSet/>
      <dgm:spPr/>
      <dgm:t>
        <a:bodyPr/>
        <a:lstStyle/>
        <a:p>
          <a:endParaRPr lang="ru-RU"/>
        </a:p>
      </dgm:t>
    </dgm:pt>
    <dgm:pt modelId="{FE6F3B99-943C-47CD-B404-E52EE2CCA100}">
      <dgm:prSet phldrT="[Text]"/>
      <dgm:spPr/>
      <dgm:t>
        <a:bodyPr/>
        <a:lstStyle/>
        <a:p>
          <a:r>
            <a:rPr lang="en-US" dirty="0" smtClean="0"/>
            <a:t>Individualize</a:t>
          </a:r>
          <a:endParaRPr lang="ru-RU" dirty="0"/>
        </a:p>
      </dgm:t>
    </dgm:pt>
    <dgm:pt modelId="{86F1AC2C-25AE-4BBB-9853-9A8CD6302369}" type="parTrans" cxnId="{29F36D2E-38FC-4CF0-92B7-D52F8FA0B1B9}">
      <dgm:prSet/>
      <dgm:spPr/>
      <dgm:t>
        <a:bodyPr/>
        <a:lstStyle/>
        <a:p>
          <a:endParaRPr lang="ru-RU"/>
        </a:p>
      </dgm:t>
    </dgm:pt>
    <dgm:pt modelId="{774C8F02-0D6C-40E1-B162-8DE49B307915}" type="sibTrans" cxnId="{29F36D2E-38FC-4CF0-92B7-D52F8FA0B1B9}">
      <dgm:prSet/>
      <dgm:spPr/>
      <dgm:t>
        <a:bodyPr/>
        <a:lstStyle/>
        <a:p>
          <a:endParaRPr lang="ru-RU"/>
        </a:p>
      </dgm:t>
    </dgm:pt>
    <dgm:pt modelId="{52C8A4F4-C250-48F1-9BCF-0D552ECF5E5A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ru-RU" dirty="0"/>
        </a:p>
      </dgm:t>
    </dgm:pt>
    <dgm:pt modelId="{F26EBCA1-59C1-4D57-8F1C-DB95F0CE885F}" type="parTrans" cxnId="{CAAF7952-9B23-479A-B69B-C3F3078BEC40}">
      <dgm:prSet/>
      <dgm:spPr/>
      <dgm:t>
        <a:bodyPr/>
        <a:lstStyle/>
        <a:p>
          <a:endParaRPr lang="ru-RU"/>
        </a:p>
      </dgm:t>
    </dgm:pt>
    <dgm:pt modelId="{FCDC624B-1759-4C0E-B235-027B2FDEDD8C}" type="sibTrans" cxnId="{CAAF7952-9B23-479A-B69B-C3F3078BEC40}">
      <dgm:prSet/>
      <dgm:spPr/>
      <dgm:t>
        <a:bodyPr/>
        <a:lstStyle/>
        <a:p>
          <a:endParaRPr lang="ru-RU"/>
        </a:p>
      </dgm:t>
    </dgm:pt>
    <dgm:pt modelId="{D21ACDC4-022E-40B8-986F-52FA533EAB11}" type="pres">
      <dgm:prSet presAssocID="{1D9D0675-DA74-45A3-817F-45CA39998D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B197DF-7198-4F35-AFBA-FE4A901FEB7C}" type="pres">
      <dgm:prSet presAssocID="{8978855E-5C56-4D45-8F29-191CB46F81A3}" presName="Parent" presStyleLbl="node0" presStyleIdx="0" presStyleCnt="1" custLinFactNeighborY="-66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BEF14824-B91C-4AA9-ACF3-D382972D25B9}" type="pres">
      <dgm:prSet presAssocID="{29E26A14-939E-4D65-A655-19BAA6E94D48}" presName="Accent1" presStyleCnt="0"/>
      <dgm:spPr/>
    </dgm:pt>
    <dgm:pt modelId="{6129F149-D5A8-4FC0-B9E4-5EAD4809AD37}" type="pres">
      <dgm:prSet presAssocID="{29E26A14-939E-4D65-A655-19BAA6E94D48}" presName="Accent" presStyleLbl="bgShp" presStyleIdx="0" presStyleCnt="6"/>
      <dgm:spPr/>
    </dgm:pt>
    <dgm:pt modelId="{72C695A3-0CF9-4014-BFCF-B4A96BE42B8D}" type="pres">
      <dgm:prSet presAssocID="{29E26A14-939E-4D65-A655-19BAA6E94D48}" presName="Child1" presStyleLbl="node1" presStyleIdx="0" presStyleCnt="6" custAng="0" custLinFactNeighborX="0" custLinFactNeighborY="6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14EBE-DCAB-401A-9636-FEDE18031A1D}" type="pres">
      <dgm:prSet presAssocID="{D520F8C4-D188-4B62-9176-121B4D66A63F}" presName="Accent2" presStyleCnt="0"/>
      <dgm:spPr/>
    </dgm:pt>
    <dgm:pt modelId="{46F5B41C-B949-445D-BBDA-F0881DBC2062}" type="pres">
      <dgm:prSet presAssocID="{D520F8C4-D188-4B62-9176-121B4D66A63F}" presName="Accent" presStyleLbl="bgShp" presStyleIdx="1" presStyleCnt="6"/>
      <dgm:spPr/>
    </dgm:pt>
    <dgm:pt modelId="{079CBA8B-8A66-4B88-BF4B-CE91EA6E2069}" type="pres">
      <dgm:prSet presAssocID="{D520F8C4-D188-4B62-9176-121B4D66A63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E0D91-27B9-48E6-8999-5BABC1B32FF5}" type="pres">
      <dgm:prSet presAssocID="{05046AE1-4D4C-4D6F-8813-7F4FAF697D7A}" presName="Accent3" presStyleCnt="0"/>
      <dgm:spPr/>
    </dgm:pt>
    <dgm:pt modelId="{8CED2B02-F42E-48B2-A5BC-9D43201C3190}" type="pres">
      <dgm:prSet presAssocID="{05046AE1-4D4C-4D6F-8813-7F4FAF697D7A}" presName="Accent" presStyleLbl="bgShp" presStyleIdx="2" presStyleCnt="6"/>
      <dgm:spPr/>
    </dgm:pt>
    <dgm:pt modelId="{8DD3B441-4FB7-4E9A-A6BC-6E29BE177AC1}" type="pres">
      <dgm:prSet presAssocID="{05046AE1-4D4C-4D6F-8813-7F4FAF697D7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8A834-6957-44B8-B934-DC7475B0BCC8}" type="pres">
      <dgm:prSet presAssocID="{832EE8A0-E102-4380-B411-20EAD92ADA96}" presName="Accent4" presStyleCnt="0"/>
      <dgm:spPr/>
    </dgm:pt>
    <dgm:pt modelId="{29427234-B69B-42A2-B40C-D9A616275380}" type="pres">
      <dgm:prSet presAssocID="{832EE8A0-E102-4380-B411-20EAD92ADA96}" presName="Accent" presStyleLbl="bgShp" presStyleIdx="3" presStyleCnt="6"/>
      <dgm:spPr/>
    </dgm:pt>
    <dgm:pt modelId="{AAC7CD81-BD39-4FA9-BC94-1818CA5FDFB2}" type="pres">
      <dgm:prSet presAssocID="{832EE8A0-E102-4380-B411-20EAD92ADA9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DDE22-64F9-4CE6-A414-8E06864759D2}" type="pres">
      <dgm:prSet presAssocID="{FE6F3B99-943C-47CD-B404-E52EE2CCA100}" presName="Accent5" presStyleCnt="0"/>
      <dgm:spPr/>
    </dgm:pt>
    <dgm:pt modelId="{16E3A6B9-CE4C-489C-A6BF-DD6CB65F7603}" type="pres">
      <dgm:prSet presAssocID="{FE6F3B99-943C-47CD-B404-E52EE2CCA100}" presName="Accent" presStyleLbl="bgShp" presStyleIdx="4" presStyleCnt="6"/>
      <dgm:spPr/>
    </dgm:pt>
    <dgm:pt modelId="{B04E3CE5-1D11-4F3A-AC2E-C9B29BF3A862}" type="pres">
      <dgm:prSet presAssocID="{FE6F3B99-943C-47CD-B404-E52EE2CCA10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0B61-D0C2-476A-B67F-809EC8F0C385}" type="pres">
      <dgm:prSet presAssocID="{52C8A4F4-C250-48F1-9BCF-0D552ECF5E5A}" presName="Accent6" presStyleCnt="0"/>
      <dgm:spPr/>
    </dgm:pt>
    <dgm:pt modelId="{45FC8477-FEAF-4430-9F28-894B037534D1}" type="pres">
      <dgm:prSet presAssocID="{52C8A4F4-C250-48F1-9BCF-0D552ECF5E5A}" presName="Accent" presStyleLbl="bgShp" presStyleIdx="5" presStyleCnt="6"/>
      <dgm:spPr/>
    </dgm:pt>
    <dgm:pt modelId="{6E89FF87-0BC3-4845-A530-D737B548BBF2}" type="pres">
      <dgm:prSet presAssocID="{52C8A4F4-C250-48F1-9BCF-0D552ECF5E5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94D31-9B97-4872-9F62-E03B34823801}" srcId="{1D9D0675-DA74-45A3-817F-45CA39998D50}" destId="{8978855E-5C56-4D45-8F29-191CB46F81A3}" srcOrd="0" destOrd="0" parTransId="{49A55762-6BAF-46A1-97E3-B70404C5EE94}" sibTransId="{51C4AC13-F7A8-42DA-94A5-EEC88A116F18}"/>
    <dgm:cxn modelId="{CAAF7952-9B23-479A-B69B-C3F3078BEC40}" srcId="{8978855E-5C56-4D45-8F29-191CB46F81A3}" destId="{52C8A4F4-C250-48F1-9BCF-0D552ECF5E5A}" srcOrd="5" destOrd="0" parTransId="{F26EBCA1-59C1-4D57-8F1C-DB95F0CE885F}" sibTransId="{FCDC624B-1759-4C0E-B235-027B2FDEDD8C}"/>
    <dgm:cxn modelId="{1C5EE00F-E443-45B9-AFB6-4944504E38F1}" type="presOf" srcId="{29E26A14-939E-4D65-A655-19BAA6E94D48}" destId="{72C695A3-0CF9-4014-BFCF-B4A96BE42B8D}" srcOrd="0" destOrd="0" presId="urn:microsoft.com/office/officeart/2011/layout/HexagonRadial"/>
    <dgm:cxn modelId="{46C9470F-9FFA-4190-8D5A-0A1915CF20C7}" type="presOf" srcId="{05046AE1-4D4C-4D6F-8813-7F4FAF697D7A}" destId="{8DD3B441-4FB7-4E9A-A6BC-6E29BE177AC1}" srcOrd="0" destOrd="0" presId="urn:microsoft.com/office/officeart/2011/layout/HexagonRadial"/>
    <dgm:cxn modelId="{C6E040F8-6862-4643-8C0F-7F6F0789EA96}" srcId="{8978855E-5C56-4D45-8F29-191CB46F81A3}" destId="{D520F8C4-D188-4B62-9176-121B4D66A63F}" srcOrd="1" destOrd="0" parTransId="{0C2DDD2A-7CB5-4B31-A2B6-E91704BE61CB}" sibTransId="{BF8C6C56-E844-4203-AE46-C5BBE9136E94}"/>
    <dgm:cxn modelId="{29F36D2E-38FC-4CF0-92B7-D52F8FA0B1B9}" srcId="{8978855E-5C56-4D45-8F29-191CB46F81A3}" destId="{FE6F3B99-943C-47CD-B404-E52EE2CCA100}" srcOrd="4" destOrd="0" parTransId="{86F1AC2C-25AE-4BBB-9853-9A8CD6302369}" sibTransId="{774C8F02-0D6C-40E1-B162-8DE49B307915}"/>
    <dgm:cxn modelId="{94D7F0C1-10EA-4C2C-B860-037755F0E8DC}" srcId="{8978855E-5C56-4D45-8F29-191CB46F81A3}" destId="{05046AE1-4D4C-4D6F-8813-7F4FAF697D7A}" srcOrd="2" destOrd="0" parTransId="{6D359723-66C9-4107-B1E7-CDDDA7C69ABD}" sibTransId="{E2252EEA-FED6-456C-BE8E-E9F1CD3A5415}"/>
    <dgm:cxn modelId="{B0E35AD7-400F-469A-858A-EDD3ED23CB20}" type="presOf" srcId="{8978855E-5C56-4D45-8F29-191CB46F81A3}" destId="{F7B197DF-7198-4F35-AFBA-FE4A901FEB7C}" srcOrd="0" destOrd="0" presId="urn:microsoft.com/office/officeart/2011/layout/HexagonRadial"/>
    <dgm:cxn modelId="{8CC62DD3-CD5F-41B6-9D2D-E3D2B2CF8920}" type="presOf" srcId="{D520F8C4-D188-4B62-9176-121B4D66A63F}" destId="{079CBA8B-8A66-4B88-BF4B-CE91EA6E2069}" srcOrd="0" destOrd="0" presId="urn:microsoft.com/office/officeart/2011/layout/HexagonRadial"/>
    <dgm:cxn modelId="{BF41CCA2-99E4-4014-AC7C-4FF2A7EEAF34}" type="presOf" srcId="{52C8A4F4-C250-48F1-9BCF-0D552ECF5E5A}" destId="{6E89FF87-0BC3-4845-A530-D737B548BBF2}" srcOrd="0" destOrd="0" presId="urn:microsoft.com/office/officeart/2011/layout/HexagonRadial"/>
    <dgm:cxn modelId="{CA207AAA-E07C-4DA4-8210-A0D24E2BE4A8}" srcId="{8978855E-5C56-4D45-8F29-191CB46F81A3}" destId="{832EE8A0-E102-4380-B411-20EAD92ADA96}" srcOrd="3" destOrd="0" parTransId="{C281CE6B-F0B0-4797-B574-D808A6142EE9}" sibTransId="{C34FAE04-F6F2-475B-883F-691C9F9D4A10}"/>
    <dgm:cxn modelId="{560F30CA-7F49-47AE-8AD9-C63FD70266EA}" type="presOf" srcId="{832EE8A0-E102-4380-B411-20EAD92ADA96}" destId="{AAC7CD81-BD39-4FA9-BC94-1818CA5FDFB2}" srcOrd="0" destOrd="0" presId="urn:microsoft.com/office/officeart/2011/layout/HexagonRadial"/>
    <dgm:cxn modelId="{63E90C51-91E0-4B9C-B7F8-A10D5FCFF998}" type="presOf" srcId="{1D9D0675-DA74-45A3-817F-45CA39998D50}" destId="{D21ACDC4-022E-40B8-986F-52FA533EAB11}" srcOrd="0" destOrd="0" presId="urn:microsoft.com/office/officeart/2011/layout/HexagonRadial"/>
    <dgm:cxn modelId="{D5778B40-4D67-47DD-A2DA-42E38FD68513}" srcId="{8978855E-5C56-4D45-8F29-191CB46F81A3}" destId="{29E26A14-939E-4D65-A655-19BAA6E94D48}" srcOrd="0" destOrd="0" parTransId="{81BC63A2-1853-428A-B0A2-BE24E5E13564}" sibTransId="{9F4F0482-3CCA-49D1-94E7-D35CDC0CAA60}"/>
    <dgm:cxn modelId="{B97E2253-653B-4505-98E7-9D7F9928DA67}" type="presOf" srcId="{FE6F3B99-943C-47CD-B404-E52EE2CCA100}" destId="{B04E3CE5-1D11-4F3A-AC2E-C9B29BF3A862}" srcOrd="0" destOrd="0" presId="urn:microsoft.com/office/officeart/2011/layout/HexagonRadial"/>
    <dgm:cxn modelId="{BC0149D7-00C8-4FB2-862A-DA3AEDB8B00F}" type="presParOf" srcId="{D21ACDC4-022E-40B8-986F-52FA533EAB11}" destId="{F7B197DF-7198-4F35-AFBA-FE4A901FEB7C}" srcOrd="0" destOrd="0" presId="urn:microsoft.com/office/officeart/2011/layout/HexagonRadial"/>
    <dgm:cxn modelId="{032548D6-6C35-40AA-96AB-A54DCEC0AFC7}" type="presParOf" srcId="{D21ACDC4-022E-40B8-986F-52FA533EAB11}" destId="{BEF14824-B91C-4AA9-ACF3-D382972D25B9}" srcOrd="1" destOrd="0" presId="urn:microsoft.com/office/officeart/2011/layout/HexagonRadial"/>
    <dgm:cxn modelId="{B4BF007B-738E-4046-AD16-F1BE164FDFC6}" type="presParOf" srcId="{BEF14824-B91C-4AA9-ACF3-D382972D25B9}" destId="{6129F149-D5A8-4FC0-B9E4-5EAD4809AD37}" srcOrd="0" destOrd="0" presId="urn:microsoft.com/office/officeart/2011/layout/HexagonRadial"/>
    <dgm:cxn modelId="{731D992B-1CFC-4DC5-A9EB-8A80B03A9665}" type="presParOf" srcId="{D21ACDC4-022E-40B8-986F-52FA533EAB11}" destId="{72C695A3-0CF9-4014-BFCF-B4A96BE42B8D}" srcOrd="2" destOrd="0" presId="urn:microsoft.com/office/officeart/2011/layout/HexagonRadial"/>
    <dgm:cxn modelId="{877D91CD-340E-4371-8CE9-6924F4AE823D}" type="presParOf" srcId="{D21ACDC4-022E-40B8-986F-52FA533EAB11}" destId="{50C14EBE-DCAB-401A-9636-FEDE18031A1D}" srcOrd="3" destOrd="0" presId="urn:microsoft.com/office/officeart/2011/layout/HexagonRadial"/>
    <dgm:cxn modelId="{D54210A3-5D5E-4037-8C44-965877EF6125}" type="presParOf" srcId="{50C14EBE-DCAB-401A-9636-FEDE18031A1D}" destId="{46F5B41C-B949-445D-BBDA-F0881DBC2062}" srcOrd="0" destOrd="0" presId="urn:microsoft.com/office/officeart/2011/layout/HexagonRadial"/>
    <dgm:cxn modelId="{2BA23469-D4D8-4E91-8EDB-8A4EE1985473}" type="presParOf" srcId="{D21ACDC4-022E-40B8-986F-52FA533EAB11}" destId="{079CBA8B-8A66-4B88-BF4B-CE91EA6E2069}" srcOrd="4" destOrd="0" presId="urn:microsoft.com/office/officeart/2011/layout/HexagonRadial"/>
    <dgm:cxn modelId="{8C0B5303-9FC9-4DDA-BD99-C70FAF811688}" type="presParOf" srcId="{D21ACDC4-022E-40B8-986F-52FA533EAB11}" destId="{F70E0D91-27B9-48E6-8999-5BABC1B32FF5}" srcOrd="5" destOrd="0" presId="urn:microsoft.com/office/officeart/2011/layout/HexagonRadial"/>
    <dgm:cxn modelId="{63926649-7485-4364-AF84-FC367F2AA6D8}" type="presParOf" srcId="{F70E0D91-27B9-48E6-8999-5BABC1B32FF5}" destId="{8CED2B02-F42E-48B2-A5BC-9D43201C3190}" srcOrd="0" destOrd="0" presId="urn:microsoft.com/office/officeart/2011/layout/HexagonRadial"/>
    <dgm:cxn modelId="{0537051A-96C0-4BD5-9933-72A29CBB7695}" type="presParOf" srcId="{D21ACDC4-022E-40B8-986F-52FA533EAB11}" destId="{8DD3B441-4FB7-4E9A-A6BC-6E29BE177AC1}" srcOrd="6" destOrd="0" presId="urn:microsoft.com/office/officeart/2011/layout/HexagonRadial"/>
    <dgm:cxn modelId="{058D02C9-1610-459C-B339-2BD9B717CB42}" type="presParOf" srcId="{D21ACDC4-022E-40B8-986F-52FA533EAB11}" destId="{0468A834-6957-44B8-B934-DC7475B0BCC8}" srcOrd="7" destOrd="0" presId="urn:microsoft.com/office/officeart/2011/layout/HexagonRadial"/>
    <dgm:cxn modelId="{0722F909-B824-4ED1-B901-52BDC4AF0ED8}" type="presParOf" srcId="{0468A834-6957-44B8-B934-DC7475B0BCC8}" destId="{29427234-B69B-42A2-B40C-D9A616275380}" srcOrd="0" destOrd="0" presId="urn:microsoft.com/office/officeart/2011/layout/HexagonRadial"/>
    <dgm:cxn modelId="{7299733C-7901-4860-8540-A9192FE83C0C}" type="presParOf" srcId="{D21ACDC4-022E-40B8-986F-52FA533EAB11}" destId="{AAC7CD81-BD39-4FA9-BC94-1818CA5FDFB2}" srcOrd="8" destOrd="0" presId="urn:microsoft.com/office/officeart/2011/layout/HexagonRadial"/>
    <dgm:cxn modelId="{BEB5C2CE-BD07-43C2-86D7-B5EA47747AFD}" type="presParOf" srcId="{D21ACDC4-022E-40B8-986F-52FA533EAB11}" destId="{99FDDE22-64F9-4CE6-A414-8E06864759D2}" srcOrd="9" destOrd="0" presId="urn:microsoft.com/office/officeart/2011/layout/HexagonRadial"/>
    <dgm:cxn modelId="{0914CB89-B638-4C87-937B-4CD14CF2F312}" type="presParOf" srcId="{99FDDE22-64F9-4CE6-A414-8E06864759D2}" destId="{16E3A6B9-CE4C-489C-A6BF-DD6CB65F7603}" srcOrd="0" destOrd="0" presId="urn:microsoft.com/office/officeart/2011/layout/HexagonRadial"/>
    <dgm:cxn modelId="{C1C38187-BCB0-4A0B-847F-59F6FF6C4FC4}" type="presParOf" srcId="{D21ACDC4-022E-40B8-986F-52FA533EAB11}" destId="{B04E3CE5-1D11-4F3A-AC2E-C9B29BF3A862}" srcOrd="10" destOrd="0" presId="urn:microsoft.com/office/officeart/2011/layout/HexagonRadial"/>
    <dgm:cxn modelId="{3DB90685-83BA-4BF2-BFF4-E4267780E272}" type="presParOf" srcId="{D21ACDC4-022E-40B8-986F-52FA533EAB11}" destId="{05090B61-D0C2-476A-B67F-809EC8F0C385}" srcOrd="11" destOrd="0" presId="urn:microsoft.com/office/officeart/2011/layout/HexagonRadial"/>
    <dgm:cxn modelId="{B196F967-FCA1-4A84-85F4-75B74A99B737}" type="presParOf" srcId="{05090B61-D0C2-476A-B67F-809EC8F0C385}" destId="{45FC8477-FEAF-4430-9F28-894B037534D1}" srcOrd="0" destOrd="0" presId="urn:microsoft.com/office/officeart/2011/layout/HexagonRadial"/>
    <dgm:cxn modelId="{2E5C5FE6-CCA3-4FFD-A12E-27D08913BE04}" type="presParOf" srcId="{D21ACDC4-022E-40B8-986F-52FA533EAB11}" destId="{6E89FF87-0BC3-4845-A530-D737B548BBF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90589-2CE2-4569-912B-6C5C838C6DC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3FCD11-2ECB-4BEE-A220-4211BF350A78}">
      <dgm:prSet phldrT="[Text]" custT="1"/>
      <dgm:spPr/>
      <dgm:t>
        <a:bodyPr/>
        <a:lstStyle/>
        <a:p>
          <a:r>
            <a:rPr lang="en-US" sz="1200" dirty="0" smtClean="0"/>
            <a:t>Uninterrupted student life cycle/access of academic support units to </a:t>
          </a:r>
          <a:r>
            <a:rPr lang="en-US" sz="1200" dirty="0" smtClean="0"/>
            <a:t>UMS</a:t>
          </a:r>
          <a:endParaRPr lang="ru-RU" sz="1200" dirty="0"/>
        </a:p>
      </dgm:t>
    </dgm:pt>
    <dgm:pt modelId="{CDD1DDF6-4BA4-4B37-8436-E9C5D4A49C80}" type="parTrans" cxnId="{1CBE43E7-4BFD-4F93-A003-8D2558239BA4}">
      <dgm:prSet/>
      <dgm:spPr/>
      <dgm:t>
        <a:bodyPr/>
        <a:lstStyle/>
        <a:p>
          <a:endParaRPr lang="ru-RU" sz="1200"/>
        </a:p>
      </dgm:t>
    </dgm:pt>
    <dgm:pt modelId="{EAA9F207-E760-4B65-93DC-28A92C602626}" type="sibTrans" cxnId="{1CBE43E7-4BFD-4F93-A003-8D2558239BA4}">
      <dgm:prSet/>
      <dgm:spPr/>
      <dgm:t>
        <a:bodyPr/>
        <a:lstStyle/>
        <a:p>
          <a:endParaRPr lang="ru-RU" sz="1200"/>
        </a:p>
      </dgm:t>
    </dgm:pt>
    <dgm:pt modelId="{41FCB769-4043-4595-8E0B-DE60200178E7}">
      <dgm:prSet phldrT="[Text]" custT="1"/>
      <dgm:spPr/>
      <dgm:t>
        <a:bodyPr/>
        <a:lstStyle/>
        <a:p>
          <a:r>
            <a:rPr lang="en-US" sz="1200" dirty="0" smtClean="0"/>
            <a:t>Registrar</a:t>
          </a:r>
          <a:endParaRPr lang="ru-RU" sz="1200" dirty="0"/>
        </a:p>
      </dgm:t>
    </dgm:pt>
    <dgm:pt modelId="{4F3F5080-E042-416C-A1FC-DAD1F0AE7323}" type="parTrans" cxnId="{3BA96509-48FB-41D2-B31A-7960BA675D00}">
      <dgm:prSet/>
      <dgm:spPr/>
      <dgm:t>
        <a:bodyPr/>
        <a:lstStyle/>
        <a:p>
          <a:endParaRPr lang="ru-RU" sz="1200"/>
        </a:p>
      </dgm:t>
    </dgm:pt>
    <dgm:pt modelId="{9F91637B-16D3-422F-8DC3-96B81B7C0F22}" type="sibTrans" cxnId="{3BA96509-48FB-41D2-B31A-7960BA675D00}">
      <dgm:prSet/>
      <dgm:spPr/>
      <dgm:t>
        <a:bodyPr/>
        <a:lstStyle/>
        <a:p>
          <a:endParaRPr lang="ru-RU" sz="1200"/>
        </a:p>
      </dgm:t>
    </dgm:pt>
    <dgm:pt modelId="{5726E99C-F7F7-47AE-ADE9-46E8242FF826}">
      <dgm:prSet phldrT="[Text]" custT="1"/>
      <dgm:spPr/>
      <dgm:t>
        <a:bodyPr/>
        <a:lstStyle/>
        <a:p>
          <a:r>
            <a:rPr lang="en-US" sz="1200" dirty="0" smtClean="0"/>
            <a:t>Financial aid</a:t>
          </a:r>
          <a:endParaRPr lang="ru-RU" sz="1200" dirty="0"/>
        </a:p>
      </dgm:t>
    </dgm:pt>
    <dgm:pt modelId="{7B4E7048-560C-4CFD-8D57-B48355933C2E}" type="parTrans" cxnId="{86AFD394-04E7-4AB3-80C3-FBDEAE628F1D}">
      <dgm:prSet/>
      <dgm:spPr/>
      <dgm:t>
        <a:bodyPr/>
        <a:lstStyle/>
        <a:p>
          <a:endParaRPr lang="ru-RU" sz="1200"/>
        </a:p>
      </dgm:t>
    </dgm:pt>
    <dgm:pt modelId="{7578438E-D1EE-4037-AAB1-DCCF754D255C}" type="sibTrans" cxnId="{86AFD394-04E7-4AB3-80C3-FBDEAE628F1D}">
      <dgm:prSet/>
      <dgm:spPr/>
      <dgm:t>
        <a:bodyPr/>
        <a:lstStyle/>
        <a:p>
          <a:endParaRPr lang="ru-RU" sz="1200"/>
        </a:p>
      </dgm:t>
    </dgm:pt>
    <dgm:pt modelId="{EFDD50D1-7604-4A5A-BA1E-AAA6641A092A}">
      <dgm:prSet phldrT="[Text]" custT="1"/>
      <dgm:spPr/>
      <dgm:t>
        <a:bodyPr/>
        <a:lstStyle/>
        <a:p>
          <a:r>
            <a:rPr lang="en-US" sz="1200" dirty="0" smtClean="0"/>
            <a:t>Student success</a:t>
          </a:r>
          <a:r>
            <a:rPr lang="en-US" sz="1200" dirty="0" smtClean="0"/>
            <a:t>/</a:t>
          </a:r>
          <a:br>
            <a:rPr lang="en-US" sz="1200" dirty="0" smtClean="0"/>
          </a:br>
          <a:r>
            <a:rPr lang="en-US" sz="1200" dirty="0" smtClean="0"/>
            <a:t>Alumni</a:t>
          </a:r>
          <a:endParaRPr lang="ru-RU" sz="1200" dirty="0"/>
        </a:p>
      </dgm:t>
    </dgm:pt>
    <dgm:pt modelId="{748E2588-57CF-44F9-9B0A-A67B4592D828}" type="parTrans" cxnId="{DB6D87CC-4521-4954-B069-04CBEB9241B0}">
      <dgm:prSet/>
      <dgm:spPr/>
      <dgm:t>
        <a:bodyPr/>
        <a:lstStyle/>
        <a:p>
          <a:endParaRPr lang="ru-RU" sz="1200"/>
        </a:p>
      </dgm:t>
    </dgm:pt>
    <dgm:pt modelId="{7730E821-DEA1-4964-95C2-D66FBA3D9414}" type="sibTrans" cxnId="{DB6D87CC-4521-4954-B069-04CBEB9241B0}">
      <dgm:prSet/>
      <dgm:spPr/>
      <dgm:t>
        <a:bodyPr/>
        <a:lstStyle/>
        <a:p>
          <a:endParaRPr lang="ru-RU" sz="1200"/>
        </a:p>
      </dgm:t>
    </dgm:pt>
    <dgm:pt modelId="{2D1FC453-6A38-4419-AFD9-8B87F46737AF}">
      <dgm:prSet phldrT="[Text]" custT="1"/>
      <dgm:spPr/>
      <dgm:t>
        <a:bodyPr/>
        <a:lstStyle/>
        <a:p>
          <a:r>
            <a:rPr lang="en-US" sz="1200" dirty="0" smtClean="0"/>
            <a:t>Admission</a:t>
          </a:r>
          <a:endParaRPr lang="ru-RU" sz="1200" dirty="0"/>
        </a:p>
      </dgm:t>
    </dgm:pt>
    <dgm:pt modelId="{A715121C-8176-4BEF-9208-F4C2BE6CC4DF}" type="parTrans" cxnId="{B446FF89-F817-4D1B-99A0-EA7F069E5E60}">
      <dgm:prSet/>
      <dgm:spPr/>
      <dgm:t>
        <a:bodyPr/>
        <a:lstStyle/>
        <a:p>
          <a:endParaRPr lang="ru-RU" sz="1200"/>
        </a:p>
      </dgm:t>
    </dgm:pt>
    <dgm:pt modelId="{D26FB741-CAF2-4A53-9550-7A3FC353BD8B}" type="sibTrans" cxnId="{B446FF89-F817-4D1B-99A0-EA7F069E5E60}">
      <dgm:prSet/>
      <dgm:spPr/>
      <dgm:t>
        <a:bodyPr/>
        <a:lstStyle/>
        <a:p>
          <a:endParaRPr lang="ru-RU" sz="1200"/>
        </a:p>
      </dgm:t>
    </dgm:pt>
    <dgm:pt modelId="{2E062C41-6142-493A-8937-DF505D2F38AF}" type="pres">
      <dgm:prSet presAssocID="{6C090589-2CE2-4569-912B-6C5C838C6D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0EA6D-9622-4A6D-847B-13A7C6263F26}" type="pres">
      <dgm:prSet presAssocID="{3A3FCD11-2ECB-4BEE-A220-4211BF350A78}" presName="centerShape" presStyleLbl="node0" presStyleIdx="0" presStyleCnt="1"/>
      <dgm:spPr/>
      <dgm:t>
        <a:bodyPr/>
        <a:lstStyle/>
        <a:p>
          <a:endParaRPr lang="ru-RU"/>
        </a:p>
      </dgm:t>
    </dgm:pt>
    <dgm:pt modelId="{93E82A11-1822-4D24-9AA0-99476DF97890}" type="pres">
      <dgm:prSet presAssocID="{41FCB769-4043-4595-8E0B-DE60200178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F2C4A-B945-4FB0-BEAA-0E14648C5684}" type="pres">
      <dgm:prSet presAssocID="{41FCB769-4043-4595-8E0B-DE60200178E7}" presName="dummy" presStyleCnt="0"/>
      <dgm:spPr/>
    </dgm:pt>
    <dgm:pt modelId="{9CF9D8B8-9D0F-4D86-8A0D-133AD7C79DAB}" type="pres">
      <dgm:prSet presAssocID="{9F91637B-16D3-422F-8DC3-96B81B7C0F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1CD76BF-3D1E-44DE-9016-FBF9FEA86B26}" type="pres">
      <dgm:prSet presAssocID="{5726E99C-F7F7-47AE-ADE9-46E8242FF8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B24F-1E89-4DDA-BA4C-B4289B698BFC}" type="pres">
      <dgm:prSet presAssocID="{5726E99C-F7F7-47AE-ADE9-46E8242FF826}" presName="dummy" presStyleCnt="0"/>
      <dgm:spPr/>
    </dgm:pt>
    <dgm:pt modelId="{2133F0AA-C4F8-435C-9E8B-F6AE391C3560}" type="pres">
      <dgm:prSet presAssocID="{7578438E-D1EE-4037-AAB1-DCCF754D255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B858C44-7492-4D07-A703-F2B351902EA7}" type="pres">
      <dgm:prSet presAssocID="{EFDD50D1-7604-4A5A-BA1E-AAA6641A09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94D68-3D2E-43B3-8E43-18D3E5494D78}" type="pres">
      <dgm:prSet presAssocID="{EFDD50D1-7604-4A5A-BA1E-AAA6641A092A}" presName="dummy" presStyleCnt="0"/>
      <dgm:spPr/>
    </dgm:pt>
    <dgm:pt modelId="{15D9F95D-5591-41E3-A33C-E512CCAA2486}" type="pres">
      <dgm:prSet presAssocID="{7730E821-DEA1-4964-95C2-D66FBA3D94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CC17027-0E33-4121-BC88-A01536AF4FB0}" type="pres">
      <dgm:prSet presAssocID="{2D1FC453-6A38-4419-AFD9-8B87F46737AF}" presName="node" presStyleLbl="node1" presStyleIdx="3" presStyleCnt="4" custRadScaleRad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15DB0-8592-4CF4-B91D-B61CFCFC87E2}" type="pres">
      <dgm:prSet presAssocID="{2D1FC453-6A38-4419-AFD9-8B87F46737AF}" presName="dummy" presStyleCnt="0"/>
      <dgm:spPr/>
    </dgm:pt>
    <dgm:pt modelId="{F6B4E7F6-BE03-430B-8D90-BAECD4066600}" type="pres">
      <dgm:prSet presAssocID="{D26FB741-CAF2-4A53-9550-7A3FC353BD8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BA96509-48FB-41D2-B31A-7960BA675D00}" srcId="{3A3FCD11-2ECB-4BEE-A220-4211BF350A78}" destId="{41FCB769-4043-4595-8E0B-DE60200178E7}" srcOrd="0" destOrd="0" parTransId="{4F3F5080-E042-416C-A1FC-DAD1F0AE7323}" sibTransId="{9F91637B-16D3-422F-8DC3-96B81B7C0F22}"/>
    <dgm:cxn modelId="{C2C0C436-BAEC-4747-96C3-6AAB631955E4}" type="presOf" srcId="{7578438E-D1EE-4037-AAB1-DCCF754D255C}" destId="{2133F0AA-C4F8-435C-9E8B-F6AE391C3560}" srcOrd="0" destOrd="0" presId="urn:microsoft.com/office/officeart/2005/8/layout/radial6"/>
    <dgm:cxn modelId="{8CF638F0-6561-4B1F-BEEB-B59AC040B36E}" type="presOf" srcId="{9F91637B-16D3-422F-8DC3-96B81B7C0F22}" destId="{9CF9D8B8-9D0F-4D86-8A0D-133AD7C79DAB}" srcOrd="0" destOrd="0" presId="urn:microsoft.com/office/officeart/2005/8/layout/radial6"/>
    <dgm:cxn modelId="{933BC2BC-C552-4CB6-8256-6670D61F763A}" type="presOf" srcId="{3A3FCD11-2ECB-4BEE-A220-4211BF350A78}" destId="{5CD0EA6D-9622-4A6D-847B-13A7C6263F26}" srcOrd="0" destOrd="0" presId="urn:microsoft.com/office/officeart/2005/8/layout/radial6"/>
    <dgm:cxn modelId="{86AFD394-04E7-4AB3-80C3-FBDEAE628F1D}" srcId="{3A3FCD11-2ECB-4BEE-A220-4211BF350A78}" destId="{5726E99C-F7F7-47AE-ADE9-46E8242FF826}" srcOrd="1" destOrd="0" parTransId="{7B4E7048-560C-4CFD-8D57-B48355933C2E}" sibTransId="{7578438E-D1EE-4037-AAB1-DCCF754D255C}"/>
    <dgm:cxn modelId="{DB6D87CC-4521-4954-B069-04CBEB9241B0}" srcId="{3A3FCD11-2ECB-4BEE-A220-4211BF350A78}" destId="{EFDD50D1-7604-4A5A-BA1E-AAA6641A092A}" srcOrd="2" destOrd="0" parTransId="{748E2588-57CF-44F9-9B0A-A67B4592D828}" sibTransId="{7730E821-DEA1-4964-95C2-D66FBA3D9414}"/>
    <dgm:cxn modelId="{ECD87F8B-6704-4129-B48D-4D0D04729CCA}" type="presOf" srcId="{EFDD50D1-7604-4A5A-BA1E-AAA6641A092A}" destId="{AB858C44-7492-4D07-A703-F2B351902EA7}" srcOrd="0" destOrd="0" presId="urn:microsoft.com/office/officeart/2005/8/layout/radial6"/>
    <dgm:cxn modelId="{1CBE43E7-4BFD-4F93-A003-8D2558239BA4}" srcId="{6C090589-2CE2-4569-912B-6C5C838C6DC9}" destId="{3A3FCD11-2ECB-4BEE-A220-4211BF350A78}" srcOrd="0" destOrd="0" parTransId="{CDD1DDF6-4BA4-4B37-8436-E9C5D4A49C80}" sibTransId="{EAA9F207-E760-4B65-93DC-28A92C602626}"/>
    <dgm:cxn modelId="{B7067269-9F4A-4130-87DE-9F559A3F7B68}" type="presOf" srcId="{2D1FC453-6A38-4419-AFD9-8B87F46737AF}" destId="{ECC17027-0E33-4121-BC88-A01536AF4FB0}" srcOrd="0" destOrd="0" presId="urn:microsoft.com/office/officeart/2005/8/layout/radial6"/>
    <dgm:cxn modelId="{84F19B0F-ECA7-4A0D-953E-6D568A1E52D6}" type="presOf" srcId="{41FCB769-4043-4595-8E0B-DE60200178E7}" destId="{93E82A11-1822-4D24-9AA0-99476DF97890}" srcOrd="0" destOrd="0" presId="urn:microsoft.com/office/officeart/2005/8/layout/radial6"/>
    <dgm:cxn modelId="{B446FF89-F817-4D1B-99A0-EA7F069E5E60}" srcId="{3A3FCD11-2ECB-4BEE-A220-4211BF350A78}" destId="{2D1FC453-6A38-4419-AFD9-8B87F46737AF}" srcOrd="3" destOrd="0" parTransId="{A715121C-8176-4BEF-9208-F4C2BE6CC4DF}" sibTransId="{D26FB741-CAF2-4A53-9550-7A3FC353BD8B}"/>
    <dgm:cxn modelId="{006B1379-2662-42EB-9D0F-716CFE9CD12F}" type="presOf" srcId="{6C090589-2CE2-4569-912B-6C5C838C6DC9}" destId="{2E062C41-6142-493A-8937-DF505D2F38AF}" srcOrd="0" destOrd="0" presId="urn:microsoft.com/office/officeart/2005/8/layout/radial6"/>
    <dgm:cxn modelId="{AFB72298-FBC5-4BAE-AD71-AD4F110D7D2F}" type="presOf" srcId="{7730E821-DEA1-4964-95C2-D66FBA3D9414}" destId="{15D9F95D-5591-41E3-A33C-E512CCAA2486}" srcOrd="0" destOrd="0" presId="urn:microsoft.com/office/officeart/2005/8/layout/radial6"/>
    <dgm:cxn modelId="{1561F938-DE3B-49EE-A3FE-C100D22FB451}" type="presOf" srcId="{5726E99C-F7F7-47AE-ADE9-46E8242FF826}" destId="{F1CD76BF-3D1E-44DE-9016-FBF9FEA86B26}" srcOrd="0" destOrd="0" presId="urn:microsoft.com/office/officeart/2005/8/layout/radial6"/>
    <dgm:cxn modelId="{1E151C06-7093-4E11-ACC7-B2534E4E283C}" type="presOf" srcId="{D26FB741-CAF2-4A53-9550-7A3FC353BD8B}" destId="{F6B4E7F6-BE03-430B-8D90-BAECD4066600}" srcOrd="0" destOrd="0" presId="urn:microsoft.com/office/officeart/2005/8/layout/radial6"/>
    <dgm:cxn modelId="{F163056F-A2ED-4F8E-B3C3-580EC150F66A}" type="presParOf" srcId="{2E062C41-6142-493A-8937-DF505D2F38AF}" destId="{5CD0EA6D-9622-4A6D-847B-13A7C6263F26}" srcOrd="0" destOrd="0" presId="urn:microsoft.com/office/officeart/2005/8/layout/radial6"/>
    <dgm:cxn modelId="{4CA709A7-1829-4F87-99F9-A4717A8127F0}" type="presParOf" srcId="{2E062C41-6142-493A-8937-DF505D2F38AF}" destId="{93E82A11-1822-4D24-9AA0-99476DF97890}" srcOrd="1" destOrd="0" presId="urn:microsoft.com/office/officeart/2005/8/layout/radial6"/>
    <dgm:cxn modelId="{21F6AA58-720F-45A3-A3B6-C99A5DC809BD}" type="presParOf" srcId="{2E062C41-6142-493A-8937-DF505D2F38AF}" destId="{ED1F2C4A-B945-4FB0-BEAA-0E14648C5684}" srcOrd="2" destOrd="0" presId="urn:microsoft.com/office/officeart/2005/8/layout/radial6"/>
    <dgm:cxn modelId="{1415BCC7-EC23-42B9-BC49-2CB4F418EA1D}" type="presParOf" srcId="{2E062C41-6142-493A-8937-DF505D2F38AF}" destId="{9CF9D8B8-9D0F-4D86-8A0D-133AD7C79DAB}" srcOrd="3" destOrd="0" presId="urn:microsoft.com/office/officeart/2005/8/layout/radial6"/>
    <dgm:cxn modelId="{7C7D3C5F-07F7-4D1B-9958-EC19EDA4C22E}" type="presParOf" srcId="{2E062C41-6142-493A-8937-DF505D2F38AF}" destId="{F1CD76BF-3D1E-44DE-9016-FBF9FEA86B26}" srcOrd="4" destOrd="0" presId="urn:microsoft.com/office/officeart/2005/8/layout/radial6"/>
    <dgm:cxn modelId="{F215BC00-72DB-4591-9E90-D39AF829CB51}" type="presParOf" srcId="{2E062C41-6142-493A-8937-DF505D2F38AF}" destId="{28D4B24F-1E89-4DDA-BA4C-B4289B698BFC}" srcOrd="5" destOrd="0" presId="urn:microsoft.com/office/officeart/2005/8/layout/radial6"/>
    <dgm:cxn modelId="{B28577F0-32CD-4F9E-8ED3-EA9221D0B49E}" type="presParOf" srcId="{2E062C41-6142-493A-8937-DF505D2F38AF}" destId="{2133F0AA-C4F8-435C-9E8B-F6AE391C3560}" srcOrd="6" destOrd="0" presId="urn:microsoft.com/office/officeart/2005/8/layout/radial6"/>
    <dgm:cxn modelId="{2F4062DC-986C-444D-8156-B2A28395876E}" type="presParOf" srcId="{2E062C41-6142-493A-8937-DF505D2F38AF}" destId="{AB858C44-7492-4D07-A703-F2B351902EA7}" srcOrd="7" destOrd="0" presId="urn:microsoft.com/office/officeart/2005/8/layout/radial6"/>
    <dgm:cxn modelId="{0BEAD928-30BE-4097-9FB9-DB1AF94211FA}" type="presParOf" srcId="{2E062C41-6142-493A-8937-DF505D2F38AF}" destId="{1A494D68-3D2E-43B3-8E43-18D3E5494D78}" srcOrd="8" destOrd="0" presId="urn:microsoft.com/office/officeart/2005/8/layout/radial6"/>
    <dgm:cxn modelId="{B517C914-50B7-43F8-AFDC-A5E34318D058}" type="presParOf" srcId="{2E062C41-6142-493A-8937-DF505D2F38AF}" destId="{15D9F95D-5591-41E3-A33C-E512CCAA2486}" srcOrd="9" destOrd="0" presId="urn:microsoft.com/office/officeart/2005/8/layout/radial6"/>
    <dgm:cxn modelId="{BD26D4D4-EDCB-4CCE-998E-F78CEF9861A8}" type="presParOf" srcId="{2E062C41-6142-493A-8937-DF505D2F38AF}" destId="{ECC17027-0E33-4121-BC88-A01536AF4FB0}" srcOrd="10" destOrd="0" presId="urn:microsoft.com/office/officeart/2005/8/layout/radial6"/>
    <dgm:cxn modelId="{E1FB179B-9BD8-4EDC-93F9-869553D7BD44}" type="presParOf" srcId="{2E062C41-6142-493A-8937-DF505D2F38AF}" destId="{12E15DB0-8592-4CF4-B91D-B61CFCFC87E2}" srcOrd="11" destOrd="0" presId="urn:microsoft.com/office/officeart/2005/8/layout/radial6"/>
    <dgm:cxn modelId="{786A525D-3A99-4906-936F-7AA995067418}" type="presParOf" srcId="{2E062C41-6142-493A-8937-DF505D2F38AF}" destId="{F6B4E7F6-BE03-430B-8D90-BAECD40666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B1F9F-81EB-4B51-974A-1B8453728777}">
      <dsp:nvSpPr>
        <dsp:cNvPr id="0" name=""/>
        <dsp:cNvSpPr/>
      </dsp:nvSpPr>
      <dsp:spPr>
        <a:xfrm>
          <a:off x="3588106" y="1557379"/>
          <a:ext cx="1979497" cy="171234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</a:t>
          </a:r>
          <a:endParaRPr lang="ru-RU" sz="1200" kern="1200" dirty="0"/>
        </a:p>
      </dsp:txBody>
      <dsp:txXfrm>
        <a:off x="3588106" y="1557379"/>
        <a:ext cx="1979497" cy="1712345"/>
      </dsp:txXfrm>
    </dsp:sp>
    <dsp:sp modelId="{63088670-A5B3-4C75-B6D4-E46D9AE7F7B4}">
      <dsp:nvSpPr>
        <dsp:cNvPr id="0" name=""/>
        <dsp:cNvSpPr/>
      </dsp:nvSpPr>
      <dsp:spPr>
        <a:xfrm>
          <a:off x="4827652" y="738138"/>
          <a:ext cx="746858" cy="64351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64F72-4B76-4BDB-9F01-68D13D790D91}">
      <dsp:nvSpPr>
        <dsp:cNvPr id="0" name=""/>
        <dsp:cNvSpPr/>
      </dsp:nvSpPr>
      <dsp:spPr>
        <a:xfrm>
          <a:off x="3770446" y="0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Discover/Inquire</a:t>
          </a:r>
          <a:endParaRPr lang="ru-RU" sz="1200" kern="1200" dirty="0"/>
        </a:p>
      </dsp:txBody>
      <dsp:txXfrm>
        <a:off x="3770446" y="0"/>
        <a:ext cx="1622184" cy="1403379"/>
      </dsp:txXfrm>
    </dsp:sp>
    <dsp:sp modelId="{64B73A1D-A3A6-4E55-8C7D-323393150900}">
      <dsp:nvSpPr>
        <dsp:cNvPr id="0" name=""/>
        <dsp:cNvSpPr/>
      </dsp:nvSpPr>
      <dsp:spPr>
        <a:xfrm>
          <a:off x="5699294" y="1941173"/>
          <a:ext cx="746858" cy="64351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22BB3-8593-45F3-A694-876581230278}">
      <dsp:nvSpPr>
        <dsp:cNvPr id="0" name=""/>
        <dsp:cNvSpPr/>
      </dsp:nvSpPr>
      <dsp:spPr>
        <a:xfrm>
          <a:off x="5258178" y="863172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Commit/Apply</a:t>
          </a:r>
          <a:endParaRPr lang="ru-RU" sz="1200" kern="1200" dirty="0"/>
        </a:p>
      </dsp:txBody>
      <dsp:txXfrm>
        <a:off x="5258178" y="863172"/>
        <a:ext cx="1622184" cy="1403379"/>
      </dsp:txXfrm>
    </dsp:sp>
    <dsp:sp modelId="{8F153563-D8FF-4866-9329-F7A37F7C0AC1}">
      <dsp:nvSpPr>
        <dsp:cNvPr id="0" name=""/>
        <dsp:cNvSpPr/>
      </dsp:nvSpPr>
      <dsp:spPr>
        <a:xfrm>
          <a:off x="5093795" y="3299173"/>
          <a:ext cx="746858" cy="64351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A7A51-30C1-48F4-B73B-C060FB7E0A3E}">
      <dsp:nvSpPr>
        <dsp:cNvPr id="0" name=""/>
        <dsp:cNvSpPr/>
      </dsp:nvSpPr>
      <dsp:spPr>
        <a:xfrm>
          <a:off x="5258178" y="2560069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Enroll/Stay</a:t>
          </a:r>
          <a:endParaRPr lang="ru-RU" sz="1200" kern="1200" dirty="0"/>
        </a:p>
      </dsp:txBody>
      <dsp:txXfrm>
        <a:off x="5258178" y="2560069"/>
        <a:ext cx="1622184" cy="1403379"/>
      </dsp:txXfrm>
    </dsp:sp>
    <dsp:sp modelId="{BECADD4C-7D6B-455C-A0CB-2C8150985A2E}">
      <dsp:nvSpPr>
        <dsp:cNvPr id="0" name=""/>
        <dsp:cNvSpPr/>
      </dsp:nvSpPr>
      <dsp:spPr>
        <a:xfrm>
          <a:off x="3591790" y="3440139"/>
          <a:ext cx="746858" cy="64351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C356E-ADE4-4387-AFA1-80B90EDB09B4}">
      <dsp:nvSpPr>
        <dsp:cNvPr id="0" name=""/>
        <dsp:cNvSpPr/>
      </dsp:nvSpPr>
      <dsp:spPr>
        <a:xfrm>
          <a:off x="3770446" y="3424208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Learn</a:t>
          </a:r>
          <a:endParaRPr lang="ru-RU" sz="1200" kern="1200" dirty="0"/>
        </a:p>
      </dsp:txBody>
      <dsp:txXfrm>
        <a:off x="3770446" y="3424208"/>
        <a:ext cx="1622184" cy="1403379"/>
      </dsp:txXfrm>
    </dsp:sp>
    <dsp:sp modelId="{0D0F193D-2BC2-4E12-9683-AAFBA6BF28DC}">
      <dsp:nvSpPr>
        <dsp:cNvPr id="0" name=""/>
        <dsp:cNvSpPr/>
      </dsp:nvSpPr>
      <dsp:spPr>
        <a:xfrm>
          <a:off x="2705874" y="2237587"/>
          <a:ext cx="746858" cy="643517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1BE9A-6DF7-4415-869F-245EAAF69657}">
      <dsp:nvSpPr>
        <dsp:cNvPr id="0" name=""/>
        <dsp:cNvSpPr/>
      </dsp:nvSpPr>
      <dsp:spPr>
        <a:xfrm>
          <a:off x="2275808" y="2561035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Graduate</a:t>
          </a:r>
          <a:endParaRPr lang="ru-RU" sz="1200" kern="1200" dirty="0"/>
        </a:p>
      </dsp:txBody>
      <dsp:txXfrm>
        <a:off x="2275808" y="2561035"/>
        <a:ext cx="1622184" cy="1403379"/>
      </dsp:txXfrm>
    </dsp:sp>
    <dsp:sp modelId="{7289FBDF-9E60-49A3-A51A-4A924E6C96DE}">
      <dsp:nvSpPr>
        <dsp:cNvPr id="0" name=""/>
        <dsp:cNvSpPr/>
      </dsp:nvSpPr>
      <dsp:spPr>
        <a:xfrm>
          <a:off x="2275808" y="861241"/>
          <a:ext cx="1622184" cy="140337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Alumnus/Donate</a:t>
          </a:r>
          <a:endParaRPr lang="ru-RU" sz="1200" kern="1200" dirty="0"/>
        </a:p>
      </dsp:txBody>
      <dsp:txXfrm>
        <a:off x="2275808" y="861241"/>
        <a:ext cx="1622184" cy="1403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197DF-7198-4F35-AFBA-FE4A901FEB7C}">
      <dsp:nvSpPr>
        <dsp:cNvPr id="0" name=""/>
        <dsp:cNvSpPr/>
      </dsp:nvSpPr>
      <dsp:spPr>
        <a:xfrm>
          <a:off x="2489934" y="1268211"/>
          <a:ext cx="1623752" cy="14046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experience</a:t>
          </a:r>
          <a:endParaRPr lang="ru-RU" sz="1200" kern="1200" dirty="0"/>
        </a:p>
      </dsp:txBody>
      <dsp:txXfrm>
        <a:off x="2489934" y="1268211"/>
        <a:ext cx="1623752" cy="1404612"/>
      </dsp:txXfrm>
    </dsp:sp>
    <dsp:sp modelId="{46F5B41C-B949-445D-BBDA-F0881DBC2062}">
      <dsp:nvSpPr>
        <dsp:cNvPr id="0" name=""/>
        <dsp:cNvSpPr/>
      </dsp:nvSpPr>
      <dsp:spPr>
        <a:xfrm>
          <a:off x="3506716" y="605483"/>
          <a:ext cx="612637" cy="52786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695A3-0CF9-4014-BFCF-B4A96BE42B8D}">
      <dsp:nvSpPr>
        <dsp:cNvPr id="0" name=""/>
        <dsp:cNvSpPr/>
      </dsp:nvSpPr>
      <dsp:spPr>
        <a:xfrm>
          <a:off x="2639505" y="74239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Commitment</a:t>
          </a:r>
          <a:endParaRPr lang="ru-RU" sz="1200" kern="1200" dirty="0"/>
        </a:p>
      </dsp:txBody>
      <dsp:txXfrm>
        <a:off x="2639505" y="74239"/>
        <a:ext cx="1330654" cy="1151172"/>
      </dsp:txXfrm>
    </dsp:sp>
    <dsp:sp modelId="{8CED2B02-F42E-48B2-A5BC-9D43201C3190}">
      <dsp:nvSpPr>
        <dsp:cNvPr id="0" name=""/>
        <dsp:cNvSpPr/>
      </dsp:nvSpPr>
      <dsp:spPr>
        <a:xfrm>
          <a:off x="4221711" y="1592315"/>
          <a:ext cx="612637" cy="52786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BA8B-8A66-4B88-BF4B-CE91EA6E2069}">
      <dsp:nvSpPr>
        <dsp:cNvPr id="0" name=""/>
        <dsp:cNvSpPr/>
      </dsp:nvSpPr>
      <dsp:spPr>
        <a:xfrm>
          <a:off x="3859869" y="708047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Academic analytics</a:t>
          </a:r>
          <a:endParaRPr lang="ru-RU" sz="1200" kern="1200" dirty="0"/>
        </a:p>
      </dsp:txBody>
      <dsp:txXfrm>
        <a:off x="3859869" y="708047"/>
        <a:ext cx="1330654" cy="1151172"/>
      </dsp:txXfrm>
    </dsp:sp>
    <dsp:sp modelId="{29427234-B69B-42A2-B40C-D9A616275380}">
      <dsp:nvSpPr>
        <dsp:cNvPr id="0" name=""/>
        <dsp:cNvSpPr/>
      </dsp:nvSpPr>
      <dsp:spPr>
        <a:xfrm>
          <a:off x="3725029" y="2706264"/>
          <a:ext cx="612637" cy="52786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3B441-4FB7-4E9A-A6BC-6E29BE177AC1}">
      <dsp:nvSpPr>
        <dsp:cNvPr id="0" name=""/>
        <dsp:cNvSpPr/>
      </dsp:nvSpPr>
      <dsp:spPr>
        <a:xfrm>
          <a:off x="3859869" y="2099987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Mobility +portability</a:t>
          </a:r>
          <a:endParaRPr lang="ru-RU" sz="1200" kern="1200" dirty="0"/>
        </a:p>
      </dsp:txBody>
      <dsp:txXfrm>
        <a:off x="3859869" y="2099987"/>
        <a:ext cx="1330654" cy="1151172"/>
      </dsp:txXfrm>
    </dsp:sp>
    <dsp:sp modelId="{16E3A6B9-CE4C-489C-A6BF-DD6CB65F7603}">
      <dsp:nvSpPr>
        <dsp:cNvPr id="0" name=""/>
        <dsp:cNvSpPr/>
      </dsp:nvSpPr>
      <dsp:spPr>
        <a:xfrm>
          <a:off x="2492956" y="2821896"/>
          <a:ext cx="612637" cy="52786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7CD81-BD39-4FA9-BC94-1818CA5FDFB2}">
      <dsp:nvSpPr>
        <dsp:cNvPr id="0" name=""/>
        <dsp:cNvSpPr/>
      </dsp:nvSpPr>
      <dsp:spPr>
        <a:xfrm>
          <a:off x="2639505" y="2808828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employability</a:t>
          </a:r>
          <a:endParaRPr lang="ru-RU" sz="1200" kern="1200" dirty="0"/>
        </a:p>
      </dsp:txBody>
      <dsp:txXfrm>
        <a:off x="2639505" y="2808828"/>
        <a:ext cx="1330654" cy="1151172"/>
      </dsp:txXfrm>
    </dsp:sp>
    <dsp:sp modelId="{45FC8477-FEAF-4430-9F28-894B037534D1}">
      <dsp:nvSpPr>
        <dsp:cNvPr id="0" name=""/>
        <dsp:cNvSpPr/>
      </dsp:nvSpPr>
      <dsp:spPr>
        <a:xfrm>
          <a:off x="1766252" y="1835459"/>
          <a:ext cx="612637" cy="52786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3CE5-1D11-4F3A-AC2E-C9B29BF3A862}">
      <dsp:nvSpPr>
        <dsp:cNvPr id="0" name=""/>
        <dsp:cNvSpPr/>
      </dsp:nvSpPr>
      <dsp:spPr>
        <a:xfrm>
          <a:off x="1413475" y="2100779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Individualize</a:t>
          </a:r>
          <a:endParaRPr lang="ru-RU" sz="1200" kern="1200" dirty="0"/>
        </a:p>
      </dsp:txBody>
      <dsp:txXfrm>
        <a:off x="1413475" y="2100779"/>
        <a:ext cx="1330654" cy="1151172"/>
      </dsp:txXfrm>
    </dsp:sp>
    <dsp:sp modelId="{6E89FF87-0BC3-4845-A530-D737B548BBF2}">
      <dsp:nvSpPr>
        <dsp:cNvPr id="0" name=""/>
        <dsp:cNvSpPr/>
      </dsp:nvSpPr>
      <dsp:spPr>
        <a:xfrm>
          <a:off x="1413475" y="706463"/>
          <a:ext cx="1330654" cy="115117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</a:t>
          </a:r>
          <a:endParaRPr lang="ru-RU" sz="1200" kern="1200" dirty="0"/>
        </a:p>
      </dsp:txBody>
      <dsp:txXfrm>
        <a:off x="1413475" y="706463"/>
        <a:ext cx="1330654" cy="1151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B4E7F6-BE03-430B-8D90-BAECD4066600}">
      <dsp:nvSpPr>
        <dsp:cNvPr id="0" name=""/>
        <dsp:cNvSpPr/>
      </dsp:nvSpPr>
      <dsp:spPr>
        <a:xfrm>
          <a:off x="1748299" y="468742"/>
          <a:ext cx="3126456" cy="3126456"/>
        </a:xfrm>
        <a:prstGeom prst="blockArc">
          <a:avLst>
            <a:gd name="adj1" fmla="val 10799933"/>
            <a:gd name="adj2" fmla="val 16178548"/>
            <a:gd name="adj3" fmla="val 464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9F95D-5591-41E3-A33C-E512CCAA2486}">
      <dsp:nvSpPr>
        <dsp:cNvPr id="0" name=""/>
        <dsp:cNvSpPr/>
      </dsp:nvSpPr>
      <dsp:spPr>
        <a:xfrm>
          <a:off x="1748299" y="468801"/>
          <a:ext cx="3126456" cy="3126456"/>
        </a:xfrm>
        <a:prstGeom prst="blockArc">
          <a:avLst>
            <a:gd name="adj1" fmla="val 5421452"/>
            <a:gd name="adj2" fmla="val 10800067"/>
            <a:gd name="adj3" fmla="val 4642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3F0AA-C4F8-435C-9E8B-F6AE391C3560}">
      <dsp:nvSpPr>
        <dsp:cNvPr id="0" name=""/>
        <dsp:cNvSpPr/>
      </dsp:nvSpPr>
      <dsp:spPr>
        <a:xfrm>
          <a:off x="1738771" y="468771"/>
          <a:ext cx="3126456" cy="312645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9D8B8-9D0F-4D86-8A0D-133AD7C79DAB}">
      <dsp:nvSpPr>
        <dsp:cNvPr id="0" name=""/>
        <dsp:cNvSpPr/>
      </dsp:nvSpPr>
      <dsp:spPr>
        <a:xfrm>
          <a:off x="1738771" y="468771"/>
          <a:ext cx="3126456" cy="312645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0EA6D-9622-4A6D-847B-13A7C6263F26}">
      <dsp:nvSpPr>
        <dsp:cNvPr id="0" name=""/>
        <dsp:cNvSpPr/>
      </dsp:nvSpPr>
      <dsp:spPr>
        <a:xfrm>
          <a:off x="2582105" y="1312105"/>
          <a:ext cx="1439788" cy="1439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Uninterrupted student life cycle/access of academic support units to </a:t>
          </a:r>
          <a:r>
            <a:rPr lang="en-US" sz="1200" kern="1200" dirty="0" smtClean="0"/>
            <a:t>UMS</a:t>
          </a:r>
          <a:endParaRPr lang="ru-RU" sz="1200" kern="1200" dirty="0"/>
        </a:p>
      </dsp:txBody>
      <dsp:txXfrm>
        <a:off x="2582105" y="1312105"/>
        <a:ext cx="1439788" cy="1439788"/>
      </dsp:txXfrm>
    </dsp:sp>
    <dsp:sp modelId="{93E82A11-1822-4D24-9AA0-99476DF97890}">
      <dsp:nvSpPr>
        <dsp:cNvPr id="0" name=""/>
        <dsp:cNvSpPr/>
      </dsp:nvSpPr>
      <dsp:spPr>
        <a:xfrm>
          <a:off x="2798074" y="1128"/>
          <a:ext cx="1007851" cy="10078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Registrar</a:t>
          </a:r>
          <a:endParaRPr lang="ru-RU" sz="1200" kern="1200" dirty="0"/>
        </a:p>
      </dsp:txBody>
      <dsp:txXfrm>
        <a:off x="2798074" y="1128"/>
        <a:ext cx="1007851" cy="1007851"/>
      </dsp:txXfrm>
    </dsp:sp>
    <dsp:sp modelId="{F1CD76BF-3D1E-44DE-9016-FBF9FEA86B26}">
      <dsp:nvSpPr>
        <dsp:cNvPr id="0" name=""/>
        <dsp:cNvSpPr/>
      </dsp:nvSpPr>
      <dsp:spPr>
        <a:xfrm>
          <a:off x="4325019" y="1528074"/>
          <a:ext cx="1007851" cy="1007851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Financial aid</a:t>
          </a:r>
          <a:endParaRPr lang="ru-RU" sz="1200" kern="1200" dirty="0"/>
        </a:p>
      </dsp:txBody>
      <dsp:txXfrm>
        <a:off x="4325019" y="1528074"/>
        <a:ext cx="1007851" cy="1007851"/>
      </dsp:txXfrm>
    </dsp:sp>
    <dsp:sp modelId="{AB858C44-7492-4D07-A703-F2B351902EA7}">
      <dsp:nvSpPr>
        <dsp:cNvPr id="0" name=""/>
        <dsp:cNvSpPr/>
      </dsp:nvSpPr>
      <dsp:spPr>
        <a:xfrm>
          <a:off x="2798074" y="3055019"/>
          <a:ext cx="1007851" cy="1007851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success</a:t>
          </a:r>
          <a:r>
            <a:rPr lang="en-US" sz="1200" kern="1200" dirty="0" smtClean="0"/>
            <a:t>/</a:t>
          </a:r>
          <a:br>
            <a:rPr lang="en-US" sz="1200" kern="1200" dirty="0" smtClean="0"/>
          </a:br>
          <a:r>
            <a:rPr lang="en-US" sz="1200" kern="1200" dirty="0" smtClean="0"/>
            <a:t>Alumni</a:t>
          </a:r>
          <a:endParaRPr lang="ru-RU" sz="1200" kern="1200" dirty="0"/>
        </a:p>
      </dsp:txBody>
      <dsp:txXfrm>
        <a:off x="2798074" y="3055019"/>
        <a:ext cx="1007851" cy="1007851"/>
      </dsp:txXfrm>
    </dsp:sp>
    <dsp:sp modelId="{ECC17027-0E33-4121-BC88-A01536AF4FB0}">
      <dsp:nvSpPr>
        <dsp:cNvPr id="0" name=""/>
        <dsp:cNvSpPr/>
      </dsp:nvSpPr>
      <dsp:spPr>
        <a:xfrm>
          <a:off x="1280656" y="1528074"/>
          <a:ext cx="1007851" cy="100785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Admission</a:t>
          </a:r>
          <a:endParaRPr lang="ru-RU" sz="1200" kern="1200" dirty="0"/>
        </a:p>
      </dsp:txBody>
      <dsp:txXfrm>
        <a:off x="1280656" y="1528074"/>
        <a:ext cx="1007851" cy="1007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147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49" y="0"/>
            <a:ext cx="3170147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4E665-F7BE-4F78-8760-3D63F04A6437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91"/>
            <a:ext cx="3170147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49" y="9119991"/>
            <a:ext cx="3170147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58A3B-AC15-4EB5-9517-428778F38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93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147" cy="481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49" y="1"/>
            <a:ext cx="3170147" cy="481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A7DA-2954-4343-8EA6-2AFE29559C0B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6038" y="1200150"/>
            <a:ext cx="46831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0" y="4620530"/>
            <a:ext cx="5852842" cy="3780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91"/>
            <a:ext cx="3170147" cy="481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49" y="9119991"/>
            <a:ext cx="3170147" cy="481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C53B9-5F67-4174-88A8-A7C3A27B0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9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2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67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78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34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90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46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1200150"/>
            <a:ext cx="46831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8E-6C0C-4E65-9AE8-510EDE78554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94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063" y="3224246"/>
            <a:ext cx="5531542" cy="1451434"/>
          </a:xfrm>
          <a:prstGeom prst="rect">
            <a:avLst/>
          </a:prstGeom>
        </p:spPr>
        <p:txBody>
          <a:bodyPr lIns="103107" tIns="51554" rIns="103107" bIns="51554" anchor="b">
            <a:noAutofit/>
          </a:bodyPr>
          <a:lstStyle>
            <a:lvl1pPr algn="l">
              <a:lnSpc>
                <a:spcPts val="4513"/>
              </a:lnSpc>
              <a:defRPr sz="4500" b="1" i="0">
                <a:solidFill>
                  <a:schemeClr val="bg1"/>
                </a:solidFill>
                <a:latin typeface="Arial"/>
                <a:ea typeface="ＭＳ ゴシック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063" y="4800083"/>
            <a:ext cx="5531542" cy="1542628"/>
          </a:xfrm>
          <a:prstGeom prst="rect">
            <a:avLst/>
          </a:prstGeom>
        </p:spPr>
        <p:txBody>
          <a:bodyPr lIns="103107" tIns="51554" rIns="103107" bIns="51554" anchor="t">
            <a:normAutofit/>
          </a:bodyPr>
          <a:lstStyle>
            <a:lvl1pPr marL="0" indent="0" algn="l">
              <a:lnSpc>
                <a:spcPts val="2255"/>
              </a:lnSpc>
              <a:spcBef>
                <a:spcPts val="0"/>
              </a:spcBef>
              <a:buNone/>
              <a:defRPr sz="2300" b="0" i="0">
                <a:solidFill>
                  <a:srgbClr val="D19A0A"/>
                </a:solidFill>
                <a:latin typeface="Arial"/>
                <a:cs typeface="Arial"/>
              </a:defRPr>
            </a:lvl1pPr>
            <a:lvl2pPr marL="515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UA font ENG-AR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78" y="1526995"/>
            <a:ext cx="3588399" cy="1033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37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UA-Back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906000" cy="154305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" y="1543051"/>
            <a:ext cx="9905999" cy="5314949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7" y="363965"/>
            <a:ext cx="8414303" cy="566738"/>
          </a:xfrm>
          <a:prstGeom prst="rect">
            <a:avLst/>
          </a:prstGeom>
        </p:spPr>
        <p:txBody>
          <a:bodyPr lIns="103107" tIns="51554" rIns="103107" bIns="51554" anchor="b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559" y="858137"/>
            <a:ext cx="8414304" cy="684916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1600">
                <a:solidFill>
                  <a:srgbClr val="D19A0A"/>
                </a:solidFill>
              </a:defRPr>
            </a:lvl1pPr>
            <a:lvl2pPr marL="515537" indent="0">
              <a:buNone/>
              <a:defRPr sz="1400"/>
            </a:lvl2pPr>
            <a:lvl3pPr marL="1031073" indent="0">
              <a:buNone/>
              <a:defRPr sz="1100"/>
            </a:lvl3pPr>
            <a:lvl4pPr marL="1546611" indent="0">
              <a:buNone/>
              <a:defRPr sz="1000"/>
            </a:lvl4pPr>
            <a:lvl5pPr marL="2062147" indent="0">
              <a:buNone/>
              <a:defRPr sz="1000"/>
            </a:lvl5pPr>
            <a:lvl6pPr marL="2577688" indent="0">
              <a:buNone/>
              <a:defRPr sz="1000"/>
            </a:lvl6pPr>
            <a:lvl7pPr marL="3093223" indent="0">
              <a:buNone/>
              <a:defRPr sz="1000"/>
            </a:lvl7pPr>
            <a:lvl8pPr marL="3608761" indent="0">
              <a:buNone/>
              <a:defRPr sz="1000"/>
            </a:lvl8pPr>
            <a:lvl9pPr marL="4124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AUA Logo B-Y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4" y="363966"/>
            <a:ext cx="758112" cy="839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78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A-Back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906000" cy="154305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" y="1543051"/>
            <a:ext cx="4956534" cy="5314949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9567" y="363965"/>
            <a:ext cx="8414303" cy="566738"/>
          </a:xfrm>
          <a:prstGeom prst="rect">
            <a:avLst/>
          </a:prstGeom>
        </p:spPr>
        <p:txBody>
          <a:bodyPr lIns="103107" tIns="51554" rIns="103107" bIns="51554" anchor="b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559" y="858137"/>
            <a:ext cx="8414304" cy="684916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1600">
                <a:solidFill>
                  <a:srgbClr val="D19A0A"/>
                </a:solidFill>
              </a:defRPr>
            </a:lvl1pPr>
            <a:lvl2pPr marL="515537" indent="0">
              <a:buNone/>
              <a:defRPr sz="1400"/>
            </a:lvl2pPr>
            <a:lvl3pPr marL="1031073" indent="0">
              <a:buNone/>
              <a:defRPr sz="1100"/>
            </a:lvl3pPr>
            <a:lvl4pPr marL="1546611" indent="0">
              <a:buNone/>
              <a:defRPr sz="1000"/>
            </a:lvl4pPr>
            <a:lvl5pPr marL="2062147" indent="0">
              <a:buNone/>
              <a:defRPr sz="1000"/>
            </a:lvl5pPr>
            <a:lvl6pPr marL="2577688" indent="0">
              <a:buNone/>
              <a:defRPr sz="1000"/>
            </a:lvl6pPr>
            <a:lvl7pPr marL="3093223" indent="0">
              <a:buNone/>
              <a:defRPr sz="1000"/>
            </a:lvl7pPr>
            <a:lvl8pPr marL="3608761" indent="0">
              <a:buNone/>
              <a:defRPr sz="1000"/>
            </a:lvl8pPr>
            <a:lvl9pPr marL="4124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4" y="363966"/>
            <a:ext cx="758112" cy="83975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4956535" y="1543051"/>
            <a:ext cx="4956534" cy="2663606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4956535" y="4194394"/>
            <a:ext cx="4956534" cy="2663606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62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Vertic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A-Back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906000" cy="154305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9" y="1543051"/>
            <a:ext cx="3316919" cy="5314949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9567" y="363965"/>
            <a:ext cx="8414303" cy="566738"/>
          </a:xfrm>
          <a:prstGeom prst="rect">
            <a:avLst/>
          </a:prstGeom>
        </p:spPr>
        <p:txBody>
          <a:bodyPr lIns="103107" tIns="51554" rIns="103107" bIns="51554" anchor="b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559" y="858137"/>
            <a:ext cx="8414304" cy="684916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1600">
                <a:solidFill>
                  <a:srgbClr val="D19A0A"/>
                </a:solidFill>
              </a:defRPr>
            </a:lvl1pPr>
            <a:lvl2pPr marL="515537" indent="0">
              <a:buNone/>
              <a:defRPr sz="1400"/>
            </a:lvl2pPr>
            <a:lvl3pPr marL="1031073" indent="0">
              <a:buNone/>
              <a:defRPr sz="1100"/>
            </a:lvl3pPr>
            <a:lvl4pPr marL="1546611" indent="0">
              <a:buNone/>
              <a:defRPr sz="1000"/>
            </a:lvl4pPr>
            <a:lvl5pPr marL="2062147" indent="0">
              <a:buNone/>
              <a:defRPr sz="1000"/>
            </a:lvl5pPr>
            <a:lvl6pPr marL="2577688" indent="0">
              <a:buNone/>
              <a:defRPr sz="1000"/>
            </a:lvl6pPr>
            <a:lvl7pPr marL="3093223" indent="0">
              <a:buNone/>
              <a:defRPr sz="1000"/>
            </a:lvl7pPr>
            <a:lvl8pPr marL="3608761" indent="0">
              <a:buNone/>
              <a:defRPr sz="1000"/>
            </a:lvl8pPr>
            <a:lvl9pPr marL="4124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4" y="363966"/>
            <a:ext cx="758112" cy="839755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3307505" y="1543051"/>
            <a:ext cx="3316919" cy="5314949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6615001" y="1543051"/>
            <a:ext cx="3316919" cy="5314949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51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Picture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9567" y="1177906"/>
            <a:ext cx="4492359" cy="566738"/>
          </a:xfrm>
          <a:prstGeom prst="rect">
            <a:avLst/>
          </a:prstGeom>
        </p:spPr>
        <p:txBody>
          <a:bodyPr lIns="103107" tIns="51554" rIns="103107" bIns="51554" anchor="b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567" y="1748452"/>
            <a:ext cx="4492359" cy="4535440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1600">
                <a:solidFill>
                  <a:srgbClr val="D19A0A"/>
                </a:solidFill>
              </a:defRPr>
            </a:lvl1pPr>
            <a:lvl2pPr marL="515537" indent="0">
              <a:buNone/>
              <a:defRPr sz="1400"/>
            </a:lvl2pPr>
            <a:lvl3pPr marL="1031073" indent="0">
              <a:buNone/>
              <a:defRPr sz="1100"/>
            </a:lvl3pPr>
            <a:lvl4pPr marL="1546611" indent="0">
              <a:buNone/>
              <a:defRPr sz="1000"/>
            </a:lvl4pPr>
            <a:lvl5pPr marL="2062147" indent="0">
              <a:buNone/>
              <a:defRPr sz="1000"/>
            </a:lvl5pPr>
            <a:lvl6pPr marL="2577688" indent="0">
              <a:buNone/>
              <a:defRPr sz="1000"/>
            </a:lvl6pPr>
            <a:lvl7pPr marL="3093223" indent="0">
              <a:buNone/>
              <a:defRPr sz="1000"/>
            </a:lvl7pPr>
            <a:lvl8pPr marL="3608761" indent="0">
              <a:buNone/>
              <a:defRPr sz="1000"/>
            </a:lvl8pPr>
            <a:lvl9pPr marL="4124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4" y="363966"/>
            <a:ext cx="758112" cy="83975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5851732" y="208767"/>
            <a:ext cx="4080187" cy="6649232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3600"/>
            </a:lvl1pPr>
            <a:lvl2pPr marL="515537" indent="0">
              <a:buNone/>
              <a:defRPr sz="3200"/>
            </a:lvl2pPr>
            <a:lvl3pPr marL="1031073" indent="0">
              <a:buNone/>
              <a:defRPr sz="2700"/>
            </a:lvl3pPr>
            <a:lvl4pPr marL="1546611" indent="0">
              <a:buNone/>
              <a:defRPr sz="2300"/>
            </a:lvl4pPr>
            <a:lvl5pPr marL="2062147" indent="0">
              <a:buNone/>
              <a:defRPr sz="2300"/>
            </a:lvl5pPr>
            <a:lvl6pPr marL="2577688" indent="0">
              <a:buNone/>
              <a:defRPr sz="2300"/>
            </a:lvl6pPr>
            <a:lvl7pPr marL="3093223" indent="0">
              <a:buNone/>
              <a:defRPr sz="2300"/>
            </a:lvl7pPr>
            <a:lvl8pPr marL="3608761" indent="0">
              <a:buNone/>
              <a:defRPr sz="2300"/>
            </a:lvl8pPr>
            <a:lvl9pPr marL="412429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61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5079" y="274638"/>
            <a:ext cx="8315623" cy="1238995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 rot="5400000">
            <a:off x="3042859" y="-329836"/>
            <a:ext cx="4420063" cy="8315626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13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6101878" y="2686771"/>
            <a:ext cx="5351348" cy="1272183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 rot="5400000">
            <a:off x="1884195" y="-134519"/>
            <a:ext cx="5390834" cy="6954228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152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79" y="274638"/>
            <a:ext cx="8315623" cy="1238995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69144"/>
            <a:ext cx="8315623" cy="4095102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422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63063" y="1617783"/>
            <a:ext cx="5531542" cy="1451434"/>
          </a:xfrm>
          <a:prstGeom prst="rect">
            <a:avLst/>
          </a:prstGeom>
        </p:spPr>
        <p:txBody>
          <a:bodyPr lIns="103107" tIns="51554" rIns="103107" bIns="51554" anchor="b">
            <a:noAutofit/>
          </a:bodyPr>
          <a:lstStyle>
            <a:lvl1pPr algn="l">
              <a:lnSpc>
                <a:spcPts val="4513"/>
              </a:lnSpc>
              <a:defRPr sz="4500" b="1" i="0">
                <a:solidFill>
                  <a:srgbClr val="254367"/>
                </a:solidFill>
                <a:latin typeface="Helvetica Neue"/>
                <a:ea typeface="ＭＳ ゴシック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63063" y="3193620"/>
            <a:ext cx="5531542" cy="1542628"/>
          </a:xfrm>
          <a:prstGeom prst="rect">
            <a:avLst/>
          </a:prstGeom>
        </p:spPr>
        <p:txBody>
          <a:bodyPr lIns="103107" tIns="51554" rIns="103107" bIns="51554" anchor="t">
            <a:normAutofit/>
          </a:bodyPr>
          <a:lstStyle>
            <a:lvl1pPr marL="0" indent="0" algn="l">
              <a:lnSpc>
                <a:spcPts val="2255"/>
              </a:lnSpc>
              <a:spcBef>
                <a:spcPts val="0"/>
              </a:spcBef>
              <a:buNone/>
              <a:defRPr sz="2300" b="0" i="0">
                <a:solidFill>
                  <a:srgbClr val="D19A0A"/>
                </a:solidFill>
                <a:latin typeface="Helvetica Neue"/>
                <a:cs typeface="Helvetica Neue"/>
              </a:defRPr>
            </a:lvl1pPr>
            <a:lvl2pPr marL="515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65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ation Pag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2884" y="897698"/>
            <a:ext cx="9225184" cy="3778685"/>
          </a:xfrm>
          <a:prstGeom prst="rect">
            <a:avLst/>
          </a:prstGeom>
        </p:spPr>
        <p:txBody>
          <a:bodyPr lIns="103107" tIns="51554" rIns="103107" bIns="51554" anchor="ctr">
            <a:noAutofit/>
          </a:bodyPr>
          <a:lstStyle>
            <a:lvl1pPr algn="ctr">
              <a:lnSpc>
                <a:spcPct val="100000"/>
              </a:lnSpc>
              <a:defRPr sz="4500" b="0" i="1">
                <a:solidFill>
                  <a:srgbClr val="254367"/>
                </a:solidFill>
                <a:latin typeface="Helvetica Neue"/>
                <a:ea typeface="ＭＳ ゴシック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30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497" y="281836"/>
            <a:ext cx="8345894" cy="1231724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498" y="1673273"/>
            <a:ext cx="4051920" cy="4182649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48" y="1673273"/>
            <a:ext cx="4162051" cy="4182649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defRPr sz="27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49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02498" y="1638826"/>
            <a:ext cx="4051920" cy="574110"/>
          </a:xfrm>
          <a:prstGeom prst="rect">
            <a:avLst/>
          </a:prstGeom>
          <a:solidFill>
            <a:srgbClr val="D19A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07" tIns="51554" rIns="103107" bIns="51554"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2497" y="281836"/>
            <a:ext cx="8345894" cy="1231724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102498" y="2212933"/>
            <a:ext cx="4051920" cy="3642989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286348" y="2212933"/>
            <a:ext cx="4162051" cy="3642989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defRPr sz="27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02498" y="1722058"/>
            <a:ext cx="4051920" cy="381114"/>
          </a:xfrm>
          <a:prstGeom prst="rect">
            <a:avLst/>
          </a:prstGeom>
          <a:noFill/>
        </p:spPr>
        <p:txBody>
          <a:bodyPr wrap="square" lIns="103107" tIns="51554" rIns="103107" bIns="51554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COLUMN HEADER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6340" y="1638826"/>
            <a:ext cx="4051920" cy="574110"/>
          </a:xfrm>
          <a:prstGeom prst="rect">
            <a:avLst/>
          </a:prstGeom>
          <a:solidFill>
            <a:srgbClr val="D19A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07" tIns="51554" rIns="103107" bIns="51554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86340" y="1722058"/>
            <a:ext cx="4051920" cy="381114"/>
          </a:xfrm>
          <a:prstGeom prst="rect">
            <a:avLst/>
          </a:prstGeom>
          <a:noFill/>
        </p:spPr>
        <p:txBody>
          <a:bodyPr wrap="square" lIns="103107" tIns="51554" rIns="103107" bIns="51554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COLUMN HEADER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78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5079" y="274638"/>
            <a:ext cx="8315623" cy="1238995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>
            <a:lvl1pPr algn="l">
              <a:defRPr sz="41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30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430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2"/>
            <a:ext cx="3259006" cy="1162050"/>
          </a:xfrm>
          <a:prstGeom prst="rect">
            <a:avLst/>
          </a:prstGeom>
        </p:spPr>
        <p:txBody>
          <a:bodyPr lIns="103107" tIns="51554" rIns="103107" bIns="51554" anchor="b"/>
          <a:lstStyle>
            <a:lvl1pPr algn="l">
              <a:defRPr sz="2300" b="1">
                <a:solidFill>
                  <a:srgbClr val="D19A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2"/>
            <a:ext cx="3259006" cy="3752762"/>
          </a:xfrm>
          <a:prstGeom prst="rect">
            <a:avLst/>
          </a:prstGeom>
        </p:spPr>
        <p:txBody>
          <a:bodyPr lIns="103107" tIns="51554" rIns="103107" bIns="51554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15537" indent="0">
              <a:buNone/>
              <a:defRPr sz="1400"/>
            </a:lvl2pPr>
            <a:lvl3pPr marL="1031073" indent="0">
              <a:buNone/>
              <a:defRPr sz="1100"/>
            </a:lvl3pPr>
            <a:lvl4pPr marL="1546611" indent="0">
              <a:buNone/>
              <a:defRPr sz="1000"/>
            </a:lvl4pPr>
            <a:lvl5pPr marL="2062147" indent="0">
              <a:buNone/>
              <a:defRPr sz="1000"/>
            </a:lvl5pPr>
            <a:lvl6pPr marL="2577688" indent="0">
              <a:buNone/>
              <a:defRPr sz="1000"/>
            </a:lvl6pPr>
            <a:lvl7pPr marL="3093223" indent="0">
              <a:buNone/>
              <a:defRPr sz="1000"/>
            </a:lvl7pPr>
            <a:lvl8pPr marL="3608761" indent="0">
              <a:buNone/>
              <a:defRPr sz="1000"/>
            </a:lvl8pPr>
            <a:lvl9pPr marL="4124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159501" y="1435104"/>
            <a:ext cx="5583954" cy="4326871"/>
          </a:xfrm>
          <a:prstGeom prst="rect">
            <a:avLst/>
          </a:prstGeom>
        </p:spPr>
        <p:txBody>
          <a:bodyPr lIns="103107" tIns="51554" rIns="103107" bIns="51554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3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2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5155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653" indent="-386653" algn="l" defTabSz="5155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747" indent="-322211" algn="l" defTabSz="5155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844" indent="-257769" algn="l" defTabSz="5155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381" indent="-257769" algn="l" defTabSz="5155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919" indent="-257769" algn="l" defTabSz="5155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455" indent="-257769" algn="l" defTabSz="5155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0998" indent="-257769" algn="l" defTabSz="5155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532" indent="-257769" algn="l" defTabSz="5155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071" indent="-257769" algn="l" defTabSz="5155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537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073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611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47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688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223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8761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299" algn="l" defTabSz="515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AUA and Tempus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  <a:p>
            <a:endParaRPr lang="en-US" dirty="0" smtClean="0"/>
          </a:p>
          <a:p>
            <a:r>
              <a:rPr lang="en-US" sz="1600" dirty="0" smtClean="0"/>
              <a:t>October 6, 2015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10" y="274638"/>
            <a:ext cx="9021535" cy="1238995"/>
          </a:xfrm>
        </p:spPr>
        <p:txBody>
          <a:bodyPr>
            <a:normAutofit/>
          </a:bodyPr>
          <a:lstStyle/>
          <a:p>
            <a:r>
              <a:rPr lang="en-US" sz="3000" dirty="0"/>
              <a:t>Tempus </a:t>
            </a:r>
            <a:r>
              <a:rPr lang="en-US" sz="3000" dirty="0" smtClean="0"/>
              <a:t>GOVERN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18" y="1669144"/>
            <a:ext cx="9104085" cy="409510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i="1" dirty="0" smtClean="0">
                <a:solidFill>
                  <a:schemeClr val="tx1"/>
                </a:solidFill>
              </a:rPr>
              <a:t>Fostering Autonomy and Accountability: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i="1" dirty="0" smtClean="0">
                <a:solidFill>
                  <a:schemeClr val="tx1"/>
                </a:solidFill>
              </a:rPr>
              <a:t>Development </a:t>
            </a:r>
            <a:r>
              <a:rPr lang="en-US" sz="2700" b="1" i="1" dirty="0">
                <a:solidFill>
                  <a:schemeClr val="tx1"/>
                </a:solidFill>
              </a:rPr>
              <a:t>o</a:t>
            </a:r>
            <a:r>
              <a:rPr lang="en-US" sz="2700" b="1" i="1" dirty="0" smtClean="0">
                <a:solidFill>
                  <a:schemeClr val="tx1"/>
                </a:solidFill>
              </a:rPr>
              <a:t>f State-of-the-Art HE Management System for Efficient Changes in Line with Bologna Principles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7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700" b="1" u="sng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tx1"/>
                </a:solidFill>
              </a:rPr>
              <a:t>GOVERN is a three-year national project.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/>
                </a:solidFill>
              </a:rPr>
              <a:t>Partners</a:t>
            </a:r>
            <a:r>
              <a:rPr lang="en-US" sz="2700" dirty="0">
                <a:solidFill>
                  <a:schemeClr val="tx1"/>
                </a:solidFill>
              </a:rPr>
              <a:t>:  22 partners: 16 from </a:t>
            </a:r>
            <a:r>
              <a:rPr lang="en-US" sz="2700" dirty="0" err="1">
                <a:solidFill>
                  <a:schemeClr val="tx1"/>
                </a:solidFill>
              </a:rPr>
              <a:t>RoA</a:t>
            </a:r>
            <a:r>
              <a:rPr lang="en-US" sz="2700" dirty="0">
                <a:solidFill>
                  <a:schemeClr val="tx1"/>
                </a:solidFill>
              </a:rPr>
              <a:t>, 6 from </a:t>
            </a:r>
            <a:r>
              <a:rPr lang="en-US" sz="2700" dirty="0" smtClean="0">
                <a:solidFill>
                  <a:schemeClr val="tx1"/>
                </a:solidFill>
              </a:rPr>
              <a:t>Europe.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tx1"/>
                </a:solidFill>
              </a:rPr>
              <a:t>Coordinated by Yerevan State Academy of Fine Arts.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700" dirty="0" smtClean="0"/>
              <a:t>                 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682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38" y="274638"/>
            <a:ext cx="8974365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Wider Objective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35" y="1669144"/>
            <a:ext cx="8974366" cy="4095102"/>
          </a:xfrm>
        </p:spPr>
        <p:txBody>
          <a:bodyPr/>
          <a:lstStyle/>
          <a:p>
            <a:pPr marL="0" indent="0">
              <a:buNone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>The </a:t>
            </a:r>
            <a:r>
              <a:rPr lang="en-US" sz="2700" i="1" dirty="0">
                <a:solidFill>
                  <a:schemeClr val="tx1"/>
                </a:solidFill>
              </a:rPr>
              <a:t>wider objective </a:t>
            </a:r>
            <a:r>
              <a:rPr lang="en-US" sz="2700" dirty="0">
                <a:solidFill>
                  <a:schemeClr val="tx1"/>
                </a:solidFill>
              </a:rPr>
              <a:t>is to enable application of the state-of-the-art management system at Armenian HEIs for </a:t>
            </a:r>
            <a:r>
              <a:rPr lang="en-US" sz="2700" i="1" dirty="0">
                <a:solidFill>
                  <a:schemeClr val="tx1"/>
                </a:solidFill>
              </a:rPr>
              <a:t>promoting effective and efficient structural changes </a:t>
            </a:r>
            <a:r>
              <a:rPr lang="en-US" sz="2700" dirty="0">
                <a:solidFill>
                  <a:schemeClr val="tx1"/>
                </a:solidFill>
              </a:rPr>
              <a:t>in line with Bologna agenda thus </a:t>
            </a:r>
            <a:r>
              <a:rPr lang="en-US" sz="2700" i="1" dirty="0">
                <a:solidFill>
                  <a:schemeClr val="tx1"/>
                </a:solidFill>
              </a:rPr>
              <a:t>enhancing HEIs autonomy and accountability.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640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8" y="274638"/>
            <a:ext cx="9056915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Specific </a:t>
            </a:r>
            <a:r>
              <a:rPr lang="en-US" sz="3000" dirty="0"/>
              <a:t>Obj</a:t>
            </a:r>
            <a:r>
              <a:rPr lang="en-US" sz="3000" dirty="0" smtClean="0"/>
              <a:t>ectives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88" y="1619008"/>
            <a:ext cx="9056915" cy="450668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>
                <a:solidFill>
                  <a:schemeClr val="tx1"/>
                </a:solidFill>
              </a:rPr>
              <a:t>The </a:t>
            </a:r>
            <a:r>
              <a:rPr lang="en-US" sz="2300" b="1" i="1" dirty="0">
                <a:solidFill>
                  <a:schemeClr val="tx1"/>
                </a:solidFill>
              </a:rPr>
              <a:t>specific objectives </a:t>
            </a:r>
            <a:r>
              <a:rPr lang="en-US" sz="2300" b="1" dirty="0">
                <a:solidFill>
                  <a:schemeClr val="tx1"/>
                </a:solidFill>
              </a:rPr>
              <a:t>target enhancement of autonomy and accountability of HEIs </a:t>
            </a:r>
            <a:r>
              <a:rPr lang="en-US" sz="2300" b="1" i="1" dirty="0">
                <a:solidFill>
                  <a:schemeClr val="tx1"/>
                </a:solidFill>
              </a:rPr>
              <a:t>through: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endParaRPr lang="en-US" sz="23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building </a:t>
            </a:r>
            <a:r>
              <a:rPr lang="en-US" sz="2300" dirty="0">
                <a:solidFill>
                  <a:schemeClr val="tx1"/>
                </a:solidFill>
              </a:rPr>
              <a:t>on </a:t>
            </a:r>
            <a:r>
              <a:rPr lang="en-US" sz="2300" i="1" dirty="0">
                <a:solidFill>
                  <a:schemeClr val="tx1"/>
                </a:solidFill>
              </a:rPr>
              <a:t>the capacity of administrative staff </a:t>
            </a:r>
            <a:r>
              <a:rPr lang="en-US" sz="2300" dirty="0">
                <a:solidFill>
                  <a:schemeClr val="tx1"/>
                </a:solidFill>
              </a:rPr>
              <a:t>for managing system changes </a:t>
            </a:r>
            <a:r>
              <a:rPr lang="en-US" sz="2300" dirty="0" smtClean="0">
                <a:solidFill>
                  <a:schemeClr val="tx1"/>
                </a:solidFill>
              </a:rPr>
              <a:t>efficiently;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revising </a:t>
            </a:r>
            <a:r>
              <a:rPr lang="en-US" sz="2300" i="1" dirty="0">
                <a:solidFill>
                  <a:schemeClr val="tx1"/>
                </a:solidFill>
              </a:rPr>
              <a:t>the legal (system level) and regulatory (HEI level) frameworks </a:t>
            </a:r>
            <a:r>
              <a:rPr lang="en-US" sz="2300" dirty="0">
                <a:solidFill>
                  <a:schemeClr val="tx1"/>
                </a:solidFill>
              </a:rPr>
              <a:t>in line with Bologna action lines; 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establishing the state-of-the-art university management system through overhaul of approaches to system changes: </a:t>
            </a:r>
            <a:r>
              <a:rPr lang="en-US" sz="2300" i="1" dirty="0">
                <a:solidFill>
                  <a:schemeClr val="tx1"/>
                </a:solidFill>
              </a:rPr>
              <a:t>strategic, financial and human resource management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introducing working approaches to </a:t>
            </a:r>
            <a:r>
              <a:rPr lang="en-US" sz="2300" i="1" dirty="0">
                <a:solidFill>
                  <a:schemeClr val="tx1"/>
                </a:solidFill>
              </a:rPr>
              <a:t>student-centered educational provisions</a:t>
            </a:r>
            <a:r>
              <a:rPr lang="en-US" sz="2300" dirty="0">
                <a:solidFill>
                  <a:schemeClr val="tx1"/>
                </a:solidFill>
              </a:rPr>
              <a:t>: ECTS and academic program management to assure quality and promote student mobility.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2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1576"/>
            <a:ext cx="8915400" cy="1238995"/>
          </a:xfrm>
        </p:spPr>
        <p:txBody>
          <a:bodyPr>
            <a:normAutofit/>
          </a:bodyPr>
          <a:lstStyle/>
          <a:p>
            <a:r>
              <a:rPr lang="en-US" sz="3000" dirty="0"/>
              <a:t>The </a:t>
            </a:r>
            <a:r>
              <a:rPr lang="en-US" sz="3000" dirty="0" smtClean="0"/>
              <a:t>Principle Outcomes/Outputs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76" y="1536785"/>
            <a:ext cx="9493249" cy="44299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i="1" dirty="0" smtClean="0">
                <a:solidFill>
                  <a:schemeClr val="tx1"/>
                </a:solidFill>
              </a:rPr>
              <a:t>Building </a:t>
            </a:r>
            <a:r>
              <a:rPr lang="en-US" sz="2300" i="1" dirty="0">
                <a:solidFill>
                  <a:schemeClr val="tx1"/>
                </a:solidFill>
              </a:rPr>
              <a:t>on capacity of top and middle level administration </a:t>
            </a:r>
            <a:r>
              <a:rPr lang="en-US" sz="2300" dirty="0">
                <a:solidFill>
                  <a:schemeClr val="tx1"/>
                </a:solidFill>
              </a:rPr>
              <a:t>to enable Bologna action lines implementation;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i="1" dirty="0" smtClean="0">
                <a:solidFill>
                  <a:schemeClr val="tx1"/>
                </a:solidFill>
              </a:rPr>
              <a:t>New </a:t>
            </a:r>
            <a:r>
              <a:rPr lang="en-US" sz="2300" i="1" dirty="0">
                <a:solidFill>
                  <a:schemeClr val="tx1"/>
                </a:solidFill>
              </a:rPr>
              <a:t>legal (system-wide) and regulatory (HEIs) frameworks </a:t>
            </a:r>
            <a:r>
              <a:rPr lang="en-US" sz="2300" dirty="0">
                <a:solidFill>
                  <a:schemeClr val="tx1"/>
                </a:solidFill>
              </a:rPr>
              <a:t>in line with Bologna lines;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State-of-the-art </a:t>
            </a:r>
            <a:r>
              <a:rPr lang="en-US" sz="2300" dirty="0">
                <a:solidFill>
                  <a:schemeClr val="tx1"/>
                </a:solidFill>
              </a:rPr>
              <a:t>management system based on </a:t>
            </a:r>
            <a:r>
              <a:rPr lang="en-US" sz="2300" i="1" dirty="0">
                <a:solidFill>
                  <a:schemeClr val="tx1"/>
                </a:solidFill>
              </a:rPr>
              <a:t>new approaches to strategic and structural management, budget allocation, human resource management</a:t>
            </a:r>
            <a:r>
              <a:rPr lang="en-US" sz="230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300" i="1" dirty="0">
                <a:solidFill>
                  <a:schemeClr val="tx1"/>
                </a:solidFill>
              </a:rPr>
              <a:t>Indicators and criteria for academic program and student mobility </a:t>
            </a:r>
            <a:r>
              <a:rPr lang="en-US" sz="2300" dirty="0">
                <a:solidFill>
                  <a:schemeClr val="tx1"/>
                </a:solidFill>
              </a:rPr>
              <a:t>operationalization; </a:t>
            </a:r>
          </a:p>
          <a:p>
            <a:pPr>
              <a:lnSpc>
                <a:spcPct val="100000"/>
              </a:lnSpc>
            </a:pPr>
            <a:r>
              <a:rPr lang="en-US" sz="2300" i="1" dirty="0">
                <a:solidFill>
                  <a:schemeClr val="tx1"/>
                </a:solidFill>
              </a:rPr>
              <a:t>New approaches to managing academic program and office of academic affairs and registrar </a:t>
            </a:r>
            <a:r>
              <a:rPr lang="en-US" sz="2300" dirty="0">
                <a:solidFill>
                  <a:schemeClr val="tx1"/>
                </a:solidFill>
              </a:rPr>
              <a:t>(installation of student portal and student affairs information management system). 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8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93" y="274638"/>
            <a:ext cx="8903607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Capacity Building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58" y="1669146"/>
            <a:ext cx="9009743" cy="42352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solidFill>
                  <a:schemeClr val="tx1"/>
                </a:solidFill>
              </a:rPr>
              <a:t>A lot of people from AUA participated in the Govern </a:t>
            </a:r>
            <a:r>
              <a:rPr lang="en-US" sz="2300" dirty="0" smtClean="0">
                <a:solidFill>
                  <a:schemeClr val="tx1"/>
                </a:solidFill>
              </a:rPr>
              <a:t>project’s workshops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The trainings </a:t>
            </a:r>
            <a:r>
              <a:rPr lang="en-US" sz="2300" dirty="0">
                <a:solidFill>
                  <a:schemeClr val="tx1"/>
                </a:solidFill>
              </a:rPr>
              <a:t>aimed at sharing experiences and best </a:t>
            </a:r>
            <a:r>
              <a:rPr lang="en-US" sz="2300" dirty="0" smtClean="0">
                <a:solidFill>
                  <a:schemeClr val="tx1"/>
                </a:solidFill>
              </a:rPr>
              <a:t>practices 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strategic planning,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operation </a:t>
            </a:r>
            <a:r>
              <a:rPr lang="en-US" sz="2300" dirty="0">
                <a:solidFill>
                  <a:schemeClr val="tx1"/>
                </a:solidFill>
              </a:rPr>
              <a:t>of the </a:t>
            </a:r>
            <a:r>
              <a:rPr lang="en-US" sz="2300" dirty="0" smtClean="0">
                <a:solidFill>
                  <a:schemeClr val="tx1"/>
                </a:solidFill>
              </a:rPr>
              <a:t>office of </a:t>
            </a:r>
            <a:r>
              <a:rPr lang="en-US" sz="2300" dirty="0">
                <a:solidFill>
                  <a:schemeClr val="tx1"/>
                </a:solidFill>
              </a:rPr>
              <a:t>registrar </a:t>
            </a:r>
            <a:r>
              <a:rPr lang="en-US" sz="2300" dirty="0" smtClean="0">
                <a:solidFill>
                  <a:schemeClr val="tx1"/>
                </a:solidFill>
              </a:rPr>
              <a:t>and academic affairs,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strategic </a:t>
            </a:r>
            <a:r>
              <a:rPr lang="en-US" sz="2300" dirty="0">
                <a:solidFill>
                  <a:schemeClr val="tx1"/>
                </a:solidFill>
              </a:rPr>
              <a:t>and </a:t>
            </a:r>
            <a:r>
              <a:rPr lang="en-US" sz="2300" dirty="0" smtClean="0">
                <a:solidFill>
                  <a:schemeClr val="tx1"/>
                </a:solidFill>
              </a:rPr>
              <a:t>structural management,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f</a:t>
            </a:r>
            <a:r>
              <a:rPr lang="en-US" sz="2300" dirty="0" smtClean="0">
                <a:solidFill>
                  <a:schemeClr val="tx1"/>
                </a:solidFill>
              </a:rPr>
              <a:t>inancial </a:t>
            </a:r>
            <a:r>
              <a:rPr lang="en-US" sz="2300" dirty="0">
                <a:solidFill>
                  <a:schemeClr val="tx1"/>
                </a:solidFill>
              </a:rPr>
              <a:t>and HR </a:t>
            </a:r>
            <a:r>
              <a:rPr lang="en-US" sz="2300" dirty="0" smtClean="0">
                <a:solidFill>
                  <a:schemeClr val="tx1"/>
                </a:solidFill>
              </a:rPr>
              <a:t>management.</a:t>
            </a:r>
            <a:r>
              <a:rPr lang="en-US" sz="2300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The study tour aimed </a:t>
            </a:r>
            <a:r>
              <a:rPr lang="en-US" sz="2300" dirty="0">
                <a:solidFill>
                  <a:schemeClr val="tx1"/>
                </a:solidFill>
              </a:rPr>
              <a:t>to provide </a:t>
            </a:r>
            <a:r>
              <a:rPr lang="en-US" sz="2300" dirty="0" smtClean="0">
                <a:solidFill>
                  <a:schemeClr val="tx1"/>
                </a:solidFill>
              </a:rPr>
              <a:t>deeper </a:t>
            </a:r>
            <a:r>
              <a:rPr lang="en-US" sz="2300" dirty="0">
                <a:solidFill>
                  <a:schemeClr val="tx1"/>
                </a:solidFill>
              </a:rPr>
              <a:t>understanding </a:t>
            </a:r>
            <a:r>
              <a:rPr lang="en-US" sz="2300" dirty="0" smtClean="0">
                <a:solidFill>
                  <a:schemeClr val="tx1"/>
                </a:solidFill>
              </a:rPr>
              <a:t>of the </a:t>
            </a:r>
            <a:r>
              <a:rPr lang="en-US" sz="2300" dirty="0">
                <a:solidFill>
                  <a:schemeClr val="tx1"/>
                </a:solidFill>
              </a:rPr>
              <a:t>role and functions of different administrative units intended to promote the strategies of </a:t>
            </a:r>
            <a:r>
              <a:rPr lang="en-US" sz="2300" dirty="0" smtClean="0">
                <a:solidFill>
                  <a:schemeClr val="tx1"/>
                </a:solidFill>
              </a:rPr>
              <a:t>HEIs.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2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" y="274638"/>
            <a:ext cx="9068707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Project’s Activities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92" y="1669144"/>
            <a:ext cx="8856435" cy="4095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fact-finding </a:t>
            </a:r>
            <a:r>
              <a:rPr lang="en-US" sz="2300" dirty="0">
                <a:solidFill>
                  <a:schemeClr val="tx1"/>
                </a:solidFill>
              </a:rPr>
              <a:t>and gap analysis for </a:t>
            </a:r>
            <a:r>
              <a:rPr lang="en-US" sz="2300" dirty="0" smtClean="0">
                <a:solidFill>
                  <a:schemeClr val="tx1"/>
                </a:solidFill>
              </a:rPr>
              <a:t>development of student-centered academic program,   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development of </a:t>
            </a:r>
            <a:r>
              <a:rPr lang="en-US" sz="2300" dirty="0" smtClean="0">
                <a:solidFill>
                  <a:schemeClr val="tx1"/>
                </a:solidFill>
              </a:rPr>
              <a:t>national ECTS guideline,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e</a:t>
            </a:r>
            <a:r>
              <a:rPr lang="en-US" sz="2300" dirty="0" smtClean="0">
                <a:solidFill>
                  <a:schemeClr val="tx1"/>
                </a:solidFill>
              </a:rPr>
              <a:t>xternal review of local HEIs,  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adjustments in the strategic and structural management system.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9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1" y="1682794"/>
            <a:ext cx="8940514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Promoting Educational Organization through </a:t>
            </a:r>
            <a:r>
              <a:rPr lang="en-US" dirty="0" err="1" smtClean="0"/>
              <a:t>peoPLE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Arina</a:t>
            </a:r>
            <a:r>
              <a:rPr lang="en-US" i="1" dirty="0" smtClean="0"/>
              <a:t> </a:t>
            </a:r>
            <a:r>
              <a:rPr lang="en-US" i="1" dirty="0" err="1" smtClean="0"/>
              <a:t>Bekchyan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PEOPLE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b="1" dirty="0"/>
              <a:t>romoting </a:t>
            </a:r>
            <a:r>
              <a:rPr lang="en-US" b="1" u="sng" dirty="0">
                <a:solidFill>
                  <a:srgbClr val="FF0000"/>
                </a:solidFill>
              </a:rPr>
              <a:t>E</a:t>
            </a:r>
            <a:r>
              <a:rPr lang="en-US" b="1" dirty="0"/>
              <a:t>ducational </a:t>
            </a:r>
            <a:r>
              <a:rPr lang="en-US" b="1" u="sng" dirty="0">
                <a:solidFill>
                  <a:srgbClr val="FF0000"/>
                </a:solidFill>
              </a:rPr>
              <a:t>O</a:t>
            </a:r>
            <a:r>
              <a:rPr lang="en-US" b="1" dirty="0"/>
              <a:t>rganisation through </a:t>
            </a:r>
            <a:r>
              <a:rPr lang="en-US" b="1" dirty="0" smtClean="0"/>
              <a:t>peo</a:t>
            </a:r>
            <a:r>
              <a:rPr lang="en-US" b="1" u="sng" dirty="0" smtClean="0">
                <a:solidFill>
                  <a:srgbClr val="FF0000"/>
                </a:solidFill>
              </a:rPr>
              <a:t>PLE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i="1" u="sng" dirty="0" smtClean="0">
                <a:solidFill>
                  <a:srgbClr val="254367"/>
                </a:solidFill>
              </a:rPr>
              <a:t>Duration: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300" b="1" dirty="0" smtClean="0"/>
              <a:t>	</a:t>
            </a:r>
            <a:r>
              <a:rPr lang="en-US" sz="2300" b="1" dirty="0" smtClean="0">
                <a:solidFill>
                  <a:srgbClr val="FF0000"/>
                </a:solidFill>
              </a:rPr>
              <a:t>36 months, </a:t>
            </a:r>
            <a:r>
              <a:rPr lang="en-US" sz="2300" b="1" dirty="0">
                <a:solidFill>
                  <a:srgbClr val="FF0000"/>
                </a:solidFill>
              </a:rPr>
              <a:t>from </a:t>
            </a:r>
            <a:r>
              <a:rPr lang="en-US" sz="2300" b="1" dirty="0" smtClean="0">
                <a:solidFill>
                  <a:srgbClr val="FF0000"/>
                </a:solidFill>
              </a:rPr>
              <a:t>December 2013 </a:t>
            </a:r>
            <a:r>
              <a:rPr lang="en-US" sz="2300" b="1" dirty="0">
                <a:solidFill>
                  <a:srgbClr val="FF0000"/>
                </a:solidFill>
              </a:rPr>
              <a:t>through November </a:t>
            </a:r>
            <a:r>
              <a:rPr lang="ca-ES" sz="2300" b="1" dirty="0">
                <a:solidFill>
                  <a:srgbClr val="FF0000"/>
                </a:solidFill>
              </a:rPr>
              <a:t>2016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4590" y="292746"/>
            <a:ext cx="8315623" cy="1238995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/>
          <a:p>
            <a:pPr defTabSz="515537">
              <a:spcBef>
                <a:spcPct val="0"/>
              </a:spcBef>
            </a:pPr>
            <a:r>
              <a:rPr lang="en-US" sz="3000" b="1" dirty="0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About the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15381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68" y="270940"/>
            <a:ext cx="6628508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 Objective </a:t>
            </a:r>
            <a:r>
              <a:rPr lang="en-US" sz="3000" dirty="0" smtClean="0"/>
              <a:t>I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69144"/>
            <a:ext cx="8592129" cy="40951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Objective:</a:t>
            </a:r>
            <a:r>
              <a:rPr lang="en-US" sz="1800" b="1" i="1" u="sng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To reinforce top and middle managers of higher education institutions competencies by developing a human resource management and staff development strategy focusing on the challenges of the economic transition process of the partner countries and globalization that are impacting higher education institutions,  </a:t>
            </a:r>
            <a:r>
              <a:rPr lang="en-US" sz="1800" b="1" i="1" dirty="0" smtClean="0">
                <a:solidFill>
                  <a:srgbClr val="FF0000"/>
                </a:solidFill>
              </a:rPr>
              <a:t>through: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s-ES" sz="1800" b="1" dirty="0" smtClean="0">
                <a:solidFill>
                  <a:schemeClr val="tx2"/>
                </a:solidFill>
              </a:rPr>
              <a:t>conducting </a:t>
            </a:r>
            <a:r>
              <a:rPr lang="es-ES" sz="1800" b="1" dirty="0">
                <a:solidFill>
                  <a:schemeClr val="tx2"/>
                </a:solidFill>
              </a:rPr>
              <a:t>audit of HR processes and procedures in order to find out the </a:t>
            </a:r>
            <a:r>
              <a:rPr lang="es-ES" sz="1800" b="1" dirty="0">
                <a:solidFill>
                  <a:srgbClr val="FF0000"/>
                </a:solidFill>
              </a:rPr>
              <a:t>strengths, weaknesses, opportunities and threats </a:t>
            </a:r>
            <a:r>
              <a:rPr lang="es-ES" sz="1800" b="1" dirty="0">
                <a:solidFill>
                  <a:schemeClr val="tx2"/>
                </a:solidFill>
              </a:rPr>
              <a:t>this domain is currently </a:t>
            </a:r>
            <a:r>
              <a:rPr lang="es-ES" sz="1800" b="1" dirty="0" smtClean="0">
                <a:solidFill>
                  <a:schemeClr val="tx2"/>
                </a:solidFill>
              </a:rPr>
              <a:t>facing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s-ES" sz="1800" b="1" dirty="0" smtClean="0">
                <a:solidFill>
                  <a:schemeClr val="tx2"/>
                </a:solidFill>
              </a:rPr>
              <a:t>performing </a:t>
            </a:r>
            <a:r>
              <a:rPr lang="es-ES" sz="1800" b="1" dirty="0">
                <a:solidFill>
                  <a:srgbClr val="FF0000"/>
                </a:solidFill>
              </a:rPr>
              <a:t>training needs detection </a:t>
            </a:r>
            <a:r>
              <a:rPr lang="es-ES" sz="1800" b="1" dirty="0">
                <a:solidFill>
                  <a:schemeClr val="tx2"/>
                </a:solidFill>
              </a:rPr>
              <a:t>throughout a </a:t>
            </a:r>
            <a:r>
              <a:rPr lang="es-ES" sz="1800" b="1" dirty="0">
                <a:solidFill>
                  <a:srgbClr val="FF0000"/>
                </a:solidFill>
              </a:rPr>
              <a:t>map of competencies </a:t>
            </a:r>
            <a:r>
              <a:rPr lang="es-ES" sz="1800" b="1" dirty="0">
                <a:solidFill>
                  <a:schemeClr val="tx2"/>
                </a:solidFill>
              </a:rPr>
              <a:t>on HR in </a:t>
            </a:r>
            <a:r>
              <a:rPr lang="es-ES" sz="1800" b="1" dirty="0" smtClean="0">
                <a:solidFill>
                  <a:schemeClr val="tx2"/>
                </a:solidFill>
              </a:rPr>
              <a:t>HEIs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s-ES" sz="1800" b="1" dirty="0" smtClean="0">
                <a:solidFill>
                  <a:schemeClr val="tx2"/>
                </a:solidFill>
              </a:rPr>
              <a:t>conducting </a:t>
            </a:r>
            <a:r>
              <a:rPr lang="es-ES" sz="1800" b="1" dirty="0">
                <a:solidFill>
                  <a:schemeClr val="tx2"/>
                </a:solidFill>
              </a:rPr>
              <a:t>a </a:t>
            </a:r>
            <a:r>
              <a:rPr lang="es-ES" sz="1800" b="1" dirty="0">
                <a:solidFill>
                  <a:srgbClr val="FF0000"/>
                </a:solidFill>
              </a:rPr>
              <a:t>training for trainers </a:t>
            </a:r>
            <a:r>
              <a:rPr lang="es-ES" sz="1800" b="1" dirty="0">
                <a:solidFill>
                  <a:schemeClr val="tx2"/>
                </a:solidFill>
              </a:rPr>
              <a:t>(experts in the field of HR in the partner countries) which will further train the HR academic and staff people at each partner </a:t>
            </a:r>
            <a:r>
              <a:rPr lang="es-ES" sz="1800" b="1" dirty="0" smtClean="0">
                <a:solidFill>
                  <a:schemeClr val="tx2"/>
                </a:solidFill>
              </a:rPr>
              <a:t>university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4689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2" y="283692"/>
            <a:ext cx="8315623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 Objectives II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sz="1600" b="1" dirty="0">
                <a:solidFill>
                  <a:schemeClr val="tx2"/>
                </a:solidFill>
              </a:rPr>
              <a:t>carrying out </a:t>
            </a:r>
            <a:r>
              <a:rPr lang="es-ES" sz="1600" b="1" dirty="0">
                <a:solidFill>
                  <a:srgbClr val="FF0000"/>
                </a:solidFill>
              </a:rPr>
              <a:t>training seminars on HR most relevant processes </a:t>
            </a:r>
            <a:r>
              <a:rPr lang="es-ES" sz="1600" b="1" dirty="0">
                <a:solidFill>
                  <a:schemeClr val="tx2"/>
                </a:solidFill>
              </a:rPr>
              <a:t>(identified in the previous objective) in order to improve the competencies of top and middle </a:t>
            </a:r>
            <a:r>
              <a:rPr lang="es-ES" sz="1600" b="1" dirty="0" smtClean="0">
                <a:solidFill>
                  <a:schemeClr val="tx2"/>
                </a:solidFill>
              </a:rPr>
              <a:t>managers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sz="1600" b="1" dirty="0">
                <a:solidFill>
                  <a:schemeClr val="tx2"/>
                </a:solidFill>
              </a:rPr>
              <a:t>developing a </a:t>
            </a:r>
            <a:r>
              <a:rPr lang="es-ES" sz="1600" b="1" dirty="0">
                <a:solidFill>
                  <a:srgbClr val="FF0000"/>
                </a:solidFill>
              </a:rPr>
              <a:t>strategic plan for the development of HR </a:t>
            </a:r>
            <a:r>
              <a:rPr lang="es-ES" sz="1600" b="1" dirty="0">
                <a:solidFill>
                  <a:schemeClr val="tx2"/>
                </a:solidFill>
              </a:rPr>
              <a:t>in each partner university taking into consideration their specific results of the audit </a:t>
            </a:r>
            <a:r>
              <a:rPr lang="es-ES" sz="1600" b="1" dirty="0" smtClean="0">
                <a:solidFill>
                  <a:schemeClr val="tx2"/>
                </a:solidFill>
              </a:rPr>
              <a:t>analysis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sz="1600" b="1" dirty="0">
                <a:solidFill>
                  <a:schemeClr val="tx2"/>
                </a:solidFill>
              </a:rPr>
              <a:t>implementing the </a:t>
            </a:r>
            <a:r>
              <a:rPr lang="es-ES" sz="1600" b="1" dirty="0">
                <a:solidFill>
                  <a:srgbClr val="FF0000"/>
                </a:solidFill>
              </a:rPr>
              <a:t>strategic plan during the second and the third year </a:t>
            </a:r>
            <a:r>
              <a:rPr lang="es-ES" sz="1600" b="1" dirty="0">
                <a:solidFill>
                  <a:schemeClr val="tx2"/>
                </a:solidFill>
              </a:rPr>
              <a:t>of the project in order to follow up deviations and improve </a:t>
            </a:r>
            <a:r>
              <a:rPr lang="es-ES" sz="1600" b="1" dirty="0" smtClean="0">
                <a:solidFill>
                  <a:schemeClr val="tx2"/>
                </a:solidFill>
              </a:rPr>
              <a:t>results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sz="1600" b="1" dirty="0">
                <a:solidFill>
                  <a:schemeClr val="tx2"/>
                </a:solidFill>
              </a:rPr>
              <a:t>creating a </a:t>
            </a:r>
            <a:r>
              <a:rPr lang="es-ES" sz="1600" b="1" dirty="0">
                <a:solidFill>
                  <a:srgbClr val="FF0000"/>
                </a:solidFill>
              </a:rPr>
              <a:t>specific resources center at each partner university</a:t>
            </a:r>
            <a:r>
              <a:rPr lang="es-ES" sz="1600" b="1" dirty="0">
                <a:solidFill>
                  <a:schemeClr val="tx2"/>
                </a:solidFill>
              </a:rPr>
              <a:t> with materials as well as an online platform with shared information on </a:t>
            </a:r>
            <a:r>
              <a:rPr lang="es-ES" sz="1600" b="1" dirty="0" smtClean="0">
                <a:solidFill>
                  <a:schemeClr val="tx2"/>
                </a:solidFill>
              </a:rPr>
              <a:t>HR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sz="1600" b="1" dirty="0">
                <a:solidFill>
                  <a:schemeClr val="tx2"/>
                </a:solidFill>
              </a:rPr>
              <a:t>creating a </a:t>
            </a:r>
            <a:r>
              <a:rPr lang="es-ES" sz="1600" b="1" dirty="0">
                <a:solidFill>
                  <a:srgbClr val="FF0000"/>
                </a:solidFill>
              </a:rPr>
              <a:t>printed handbook of HR materials </a:t>
            </a:r>
            <a:r>
              <a:rPr lang="es-ES" sz="1600" b="1" dirty="0">
                <a:solidFill>
                  <a:schemeClr val="tx2"/>
                </a:solidFill>
              </a:rPr>
              <a:t>with the results of the training and the HR standardized </a:t>
            </a:r>
            <a:r>
              <a:rPr lang="es-ES" sz="1600" b="1" dirty="0" smtClean="0">
                <a:solidFill>
                  <a:schemeClr val="tx2"/>
                </a:solidFill>
              </a:rPr>
              <a:t>processes</a:t>
            </a:r>
            <a:endParaRPr lang="en-US" sz="16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2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76" y="274638"/>
            <a:ext cx="8315623" cy="123899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569556"/>
            <a:ext cx="8315623" cy="409510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800" dirty="0" smtClean="0"/>
              <a:t>Introduction to Projects 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TNE_QA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GOVERN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PEOPLE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err="1" smtClean="0"/>
              <a:t>ICo</a:t>
            </a:r>
            <a:r>
              <a:rPr lang="en-US" sz="1800" dirty="0" smtClean="0"/>
              <a:t>-op</a:t>
            </a:r>
          </a:p>
          <a:p>
            <a:pPr>
              <a:lnSpc>
                <a:spcPct val="100000"/>
              </a:lnSpc>
              <a:buNone/>
            </a:pPr>
            <a:r>
              <a:rPr lang="en-US" sz="1800" dirty="0" smtClean="0"/>
              <a:t>Lessons Learned and Shared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Student Life Cycle Management /Management and Organization of Academic Affairs 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/>
              <a:t>Credit and ECTS conversion 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Nation-wide standards and procedures for external quality assurance of Transnational Education providers</a:t>
            </a:r>
          </a:p>
          <a:p>
            <a:pPr marL="515662" indent="-28877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dirty="0" smtClean="0"/>
              <a:t>Best Practices: Policies and Procedures in Human Resources Management</a:t>
            </a:r>
          </a:p>
          <a:p>
            <a:pPr>
              <a:lnSpc>
                <a:spcPct val="100000"/>
              </a:lnSpc>
              <a:buNone/>
            </a:pPr>
            <a:r>
              <a:rPr lang="en-US" sz="1800" dirty="0" smtClean="0"/>
              <a:t>Benefits and Challenges</a:t>
            </a:r>
          </a:p>
          <a:p>
            <a:pPr>
              <a:lnSpc>
                <a:spcPct val="100000"/>
              </a:lnSpc>
              <a:buNone/>
            </a:pPr>
            <a:r>
              <a:rPr lang="en-US" sz="1800" dirty="0" smtClean="0"/>
              <a:t>Questions and Answers</a:t>
            </a:r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72" y="304201"/>
            <a:ext cx="5382519" cy="12389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 EU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65" y="1669144"/>
            <a:ext cx="8586837" cy="4095102"/>
          </a:xfrm>
        </p:spPr>
        <p:txBody>
          <a:bodyPr/>
          <a:lstStyle/>
          <a:p>
            <a:pPr marL="0" indent="0">
              <a:buNone/>
            </a:pPr>
            <a:r>
              <a:rPr lang="en-US" sz="2300" b="1" u="sng" dirty="0" smtClean="0">
                <a:solidFill>
                  <a:srgbClr val="1F3755"/>
                </a:solidFill>
              </a:rPr>
              <a:t>Scientific Coordinator</a:t>
            </a:r>
            <a:r>
              <a:rPr lang="en-US" sz="2300" b="1" u="sng" dirty="0">
                <a:solidFill>
                  <a:srgbClr val="1F3755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s-ES" sz="1700" b="1" dirty="0" smtClean="0">
                <a:solidFill>
                  <a:schemeClr val="tx2"/>
                </a:solidFill>
              </a:rPr>
              <a:t>UNIVERSITAT POLITÈCNICA  DE </a:t>
            </a:r>
            <a:r>
              <a:rPr lang="es-ES" sz="1700" b="1" dirty="0">
                <a:solidFill>
                  <a:schemeClr val="tx2"/>
                </a:solidFill>
              </a:rPr>
              <a:t>CATALUNYA (SPAIN)</a:t>
            </a:r>
            <a:endParaRPr lang="en-US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1" u="sng" dirty="0" smtClean="0">
              <a:solidFill>
                <a:srgbClr val="1F3755"/>
              </a:solidFill>
            </a:endParaRPr>
          </a:p>
          <a:p>
            <a:pPr marL="0" indent="0">
              <a:buNone/>
            </a:pPr>
            <a:r>
              <a:rPr lang="en-US" sz="2300" b="1" u="sng" dirty="0">
                <a:solidFill>
                  <a:srgbClr val="1F3755"/>
                </a:solidFill>
              </a:rPr>
              <a:t>EU Partners:</a:t>
            </a:r>
          </a:p>
          <a:p>
            <a:pPr>
              <a:buFont typeface="Wingdings" pitchFamily="2" charset="2"/>
              <a:buChar char="v"/>
            </a:pPr>
            <a:r>
              <a:rPr lang="en-US" sz="1700" b="1" dirty="0">
                <a:solidFill>
                  <a:schemeClr val="tx2"/>
                </a:solidFill>
              </a:rPr>
              <a:t>ROYAL INSTITUTE OF TECHNOLOGY (SWEDEN</a:t>
            </a:r>
            <a:r>
              <a:rPr lang="en-US" sz="1700" b="1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Courier New" pitchFamily="49" charset="0"/>
              <a:buChar char="o"/>
            </a:pPr>
            <a:endParaRPr lang="en-US" sz="17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ES" sz="1700" b="1" dirty="0" smtClean="0">
                <a:solidFill>
                  <a:schemeClr val="tx2"/>
                </a:solidFill>
              </a:rPr>
              <a:t>INSTITUTE SUPERIOR TECNICO de LISBOA </a:t>
            </a:r>
            <a:r>
              <a:rPr lang="es-ES" sz="1700" b="1" dirty="0">
                <a:solidFill>
                  <a:schemeClr val="tx2"/>
                </a:solidFill>
              </a:rPr>
              <a:t>(PORTUGAL)</a:t>
            </a:r>
            <a:endParaRPr lang="en-US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4" name="Picture 3" descr="http://media.worldflags101.com/i/flags/sp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618" y="2095505"/>
            <a:ext cx="1196975" cy="883920"/>
          </a:xfrm>
          <a:prstGeom prst="rect">
            <a:avLst/>
          </a:prstGeom>
          <a:noFill/>
        </p:spPr>
      </p:pic>
      <p:pic>
        <p:nvPicPr>
          <p:cNvPr id="5" name="irc_ilrp_i" descr="https://encrypted-tbn1.gstatic.com/images?q=tbn:ANd9GcSpo1IE8luLlWlPpcqPEvF1qaj2tlgT_D5cvSy0pOOGXWEBCyFE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88" y="3697624"/>
            <a:ext cx="1208635" cy="834390"/>
          </a:xfrm>
          <a:prstGeom prst="rect">
            <a:avLst/>
          </a:prstGeom>
          <a:noFill/>
        </p:spPr>
      </p:pic>
      <p:pic>
        <p:nvPicPr>
          <p:cNvPr id="6" name="irc_mi" descr="http://mapsofworld.himmera.com/flags/Portugal_Flag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787" y="4757090"/>
            <a:ext cx="1208635" cy="89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31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Kazakhstan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u="sng" dirty="0" smtClean="0">
                <a:solidFill>
                  <a:srgbClr val="1F3755"/>
                </a:solidFill>
              </a:rPr>
              <a:t>Coordinator </a:t>
            </a:r>
            <a:r>
              <a:rPr lang="en-US" sz="2700" b="1" u="sng" dirty="0">
                <a:solidFill>
                  <a:srgbClr val="1F3755"/>
                </a:solidFill>
              </a:rPr>
              <a:t>of the Project:</a:t>
            </a:r>
          </a:p>
          <a:p>
            <a:pPr>
              <a:buFont typeface="Courier New" pitchFamily="49" charset="0"/>
              <a:buChar char="o"/>
            </a:pPr>
            <a:r>
              <a:rPr lang="en-US" sz="2300" b="1" dirty="0">
                <a:solidFill>
                  <a:schemeClr val="tx2"/>
                </a:solidFill>
              </a:rPr>
              <a:t>T. RYSKULOV </a:t>
            </a:r>
            <a:r>
              <a:rPr lang="en-US" sz="2300" b="1" dirty="0" smtClean="0">
                <a:solidFill>
                  <a:srgbClr val="FF0000"/>
                </a:solidFill>
              </a:rPr>
              <a:t>NEW</a:t>
            </a:r>
            <a:r>
              <a:rPr lang="en-US" sz="2300" b="1" dirty="0" smtClean="0">
                <a:solidFill>
                  <a:schemeClr val="tx2"/>
                </a:solidFill>
              </a:rPr>
              <a:t> ECONOMIC UNIVERSITY</a:t>
            </a:r>
          </a:p>
          <a:p>
            <a:pPr marL="0" indent="0">
              <a:buNone/>
            </a:pPr>
            <a:endParaRPr lang="en-US" sz="17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Kazakh Academy of Transport and Communications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Pavlodar State University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</a:rPr>
              <a:t>Karaganda State Medical University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NGO ASSOCIATION OF HR experts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irc_mi" descr="http://benrobinsongraphicdesign.files.wordpress.com/2012/12/kazakhstan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42" y="221230"/>
            <a:ext cx="1692275" cy="1283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82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Georgian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29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Kutaisi </a:t>
            </a:r>
            <a:r>
              <a:rPr lang="en-US" dirty="0">
                <a:solidFill>
                  <a:schemeClr val="tx2"/>
                </a:solidFill>
              </a:rPr>
              <a:t>University (</a:t>
            </a:r>
            <a:r>
              <a:rPr lang="en-US" dirty="0" smtClean="0">
                <a:solidFill>
                  <a:schemeClr val="tx2"/>
                </a:solidFill>
              </a:rPr>
              <a:t>Kutaisi) 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Ilia </a:t>
            </a:r>
            <a:r>
              <a:rPr lang="en-US" dirty="0">
                <a:solidFill>
                  <a:schemeClr val="tx2"/>
                </a:solidFill>
              </a:rPr>
              <a:t>State University </a:t>
            </a:r>
            <a:r>
              <a:rPr lang="en-US" dirty="0" smtClean="0">
                <a:solidFill>
                  <a:schemeClr val="tx2"/>
                </a:solidFill>
              </a:rPr>
              <a:t>(Tbilisi)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9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irc_mi" descr="http://www.mapsofworld.com/images/world-countries-flags/georg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573" y="206057"/>
            <a:ext cx="1803170" cy="1357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2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Armenian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11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rgbClr val="FF0000"/>
                </a:solidFill>
              </a:rPr>
              <a:t>American </a:t>
            </a:r>
            <a:r>
              <a:rPr lang="en-US" sz="2900" dirty="0">
                <a:solidFill>
                  <a:srgbClr val="FF0000"/>
                </a:solidFill>
              </a:rPr>
              <a:t>University of Armenia (Yerevan) 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tx2"/>
                </a:solidFill>
              </a:rPr>
              <a:t>Armenian </a:t>
            </a:r>
            <a:r>
              <a:rPr lang="en-US" sz="2900" dirty="0">
                <a:solidFill>
                  <a:schemeClr val="tx2"/>
                </a:solidFill>
              </a:rPr>
              <a:t>State University of Economics (Yerevan) 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tx2"/>
                </a:solidFill>
              </a:rPr>
              <a:t>Russian-Armenian </a:t>
            </a:r>
            <a:r>
              <a:rPr lang="en-US" sz="2900" dirty="0">
                <a:solidFill>
                  <a:schemeClr val="tx2"/>
                </a:solidFill>
              </a:rPr>
              <a:t>Slavonic University (Yerevan) 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  <a:p>
            <a:endParaRPr lang="en-US" dirty="0"/>
          </a:p>
        </p:txBody>
      </p:sp>
      <p:pic>
        <p:nvPicPr>
          <p:cNvPr id="4" name="irc_ilrp_i" descr="https://encrypted-tbn0.gstatic.com/images?q=tbn:ANd9GcQoTVM8SVuzZHyVnegNrHNIJfYRe9yC7Wb9Q6gHw-RRxrRSsVPB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097" y="210348"/>
            <a:ext cx="1898650" cy="132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97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Ico</a:t>
            </a:r>
            <a:r>
              <a:rPr lang="en-US" dirty="0" smtClean="0"/>
              <a:t>-op: Industrial Cooperation and Creative Engineering based on Remote Engineering and Virtual Instrumentation</a:t>
            </a:r>
          </a:p>
          <a:p>
            <a:pPr marL="0" indent="0">
              <a:buNone/>
            </a:pPr>
            <a:r>
              <a:rPr lang="en-US" i="1" dirty="0" err="1" smtClean="0"/>
              <a:t>Knarik</a:t>
            </a:r>
            <a:r>
              <a:rPr lang="en-US" i="1" dirty="0" smtClean="0"/>
              <a:t> </a:t>
            </a:r>
            <a:r>
              <a:rPr lang="en-US" i="1" dirty="0" err="1" smtClean="0"/>
              <a:t>Gevorgyan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2" y="5106154"/>
            <a:ext cx="1981208" cy="90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576" y="265584"/>
            <a:ext cx="8315623" cy="1238995"/>
          </a:xfrm>
        </p:spPr>
        <p:txBody>
          <a:bodyPr anchor="ctr" anchorCtr="0">
            <a:normAutofit/>
          </a:bodyPr>
          <a:lstStyle/>
          <a:p>
            <a:r>
              <a:rPr lang="en-US" sz="3000" dirty="0" err="1" smtClean="0"/>
              <a:t>ICo</a:t>
            </a:r>
            <a:r>
              <a:rPr lang="en-US" sz="3000" dirty="0" smtClean="0"/>
              <a:t>-op – Armenia About the Project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82388" y="1576494"/>
            <a:ext cx="9361861" cy="471070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18" indent="-342718" algn="l">
              <a:buFont typeface="Arial" panose="020B0604020202020204" pitchFamily="34" charset="0"/>
              <a:buChar char="•"/>
            </a:pPr>
            <a:r>
              <a:rPr lang="en-US" sz="2000" dirty="0" smtClean="0"/>
              <a:t>Duration – 36 months (October 12, 2012 – October 15, 2015)</a:t>
            </a:r>
          </a:p>
          <a:p>
            <a:pPr marL="342718" indent="-342718" algn="l">
              <a:buFont typeface="Arial" panose="020B0604020202020204" pitchFamily="34" charset="0"/>
              <a:buChar char="•"/>
            </a:pPr>
            <a:r>
              <a:rPr lang="en-US" sz="2000" dirty="0" smtClean="0"/>
              <a:t>Goal - </a:t>
            </a:r>
            <a:r>
              <a:rPr lang="en-US" sz="2000" i="1" dirty="0"/>
              <a:t>Empower university-enterprises partnership in Armenia, Georgia, and Ukraine by modernizing engineering education based on remote engineering and virtual instrumentation</a:t>
            </a:r>
            <a:r>
              <a:rPr lang="en-US" sz="2000" i="1" dirty="0" smtClean="0"/>
              <a:t>.</a:t>
            </a:r>
          </a:p>
          <a:p>
            <a:pPr marL="342718" indent="-342718" algn="l">
              <a:buFont typeface="Arial" panose="020B0604020202020204" pitchFamily="34" charset="0"/>
              <a:buChar char="•"/>
            </a:pPr>
            <a:r>
              <a:rPr lang="en-US" sz="2000" i="1" dirty="0" smtClean="0"/>
              <a:t>Objectives:</a:t>
            </a:r>
          </a:p>
          <a:p>
            <a:pPr marL="713994" lvl="1" indent="-342718" algn="l">
              <a:buFont typeface="Arial" panose="020B0604020202020204" pitchFamily="34" charset="0"/>
              <a:buChar char="•"/>
            </a:pPr>
            <a:r>
              <a:rPr lang="en-US" sz="2000" dirty="0"/>
              <a:t>Establish methodology for identification and monitoring of demand for knowledge and skills in </a:t>
            </a:r>
            <a:r>
              <a:rPr lang="en-US" sz="2000" dirty="0" smtClean="0"/>
              <a:t>industry</a:t>
            </a:r>
          </a:p>
          <a:p>
            <a:pPr marL="713994" lvl="1" indent="-342718" algn="l">
              <a:buFont typeface="Arial" panose="020B0604020202020204" pitchFamily="34" charset="0"/>
              <a:buChar char="•"/>
            </a:pPr>
            <a:r>
              <a:rPr lang="en-US" sz="2000" dirty="0"/>
              <a:t>Create and implement learning programs that will incorporate transversal electronics technologies using remote laboratories and virtual instrumentation </a:t>
            </a:r>
            <a:r>
              <a:rPr lang="en-US" sz="2000" dirty="0" smtClean="0"/>
              <a:t>knowledge</a:t>
            </a:r>
          </a:p>
          <a:p>
            <a:pPr marL="713994" lvl="1" indent="-342718" algn="l">
              <a:buFont typeface="Arial" panose="020B0604020202020204" pitchFamily="34" charset="0"/>
              <a:buChar char="•"/>
            </a:pPr>
            <a:r>
              <a:rPr lang="en-US" sz="2000" dirty="0"/>
              <a:t>Build mutually beneficial, sustainable partnerships between academia and enterprises by offering internship programs for university and up-to-date training programs for industry</a:t>
            </a:r>
          </a:p>
        </p:txBody>
      </p:sp>
      <p:sp>
        <p:nvSpPr>
          <p:cNvPr id="5" name="Rectangle 2117"/>
          <p:cNvSpPr>
            <a:spLocks noChangeArrowheads="1"/>
          </p:cNvSpPr>
          <p:nvPr/>
        </p:nvSpPr>
        <p:spPr bwMode="auto">
          <a:xfrm>
            <a:off x="7451009" y="6469435"/>
            <a:ext cx="1516393" cy="246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700" rIns="91398" bIns="45700">
            <a:spAutoFit/>
          </a:bodyPr>
          <a:lstStyle/>
          <a:p>
            <a:pPr algn="ctr"/>
            <a:r>
              <a:rPr lang="de-DE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Kapan Branch of NPUA</a:t>
            </a:r>
            <a:endParaRPr 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117"/>
          <p:cNvSpPr>
            <a:spLocks noChangeArrowheads="1"/>
          </p:cNvSpPr>
          <p:nvPr/>
        </p:nvSpPr>
        <p:spPr bwMode="auto">
          <a:xfrm>
            <a:off x="1080099" y="6445185"/>
            <a:ext cx="2278738" cy="246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700" rIns="91398" bIns="45700">
            <a:spAutoFit/>
          </a:bodyPr>
          <a:lstStyle/>
          <a:p>
            <a:pPr algn="ctr"/>
            <a:r>
              <a:rPr lang="de-DE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University of Armenia</a:t>
            </a:r>
            <a:endParaRPr 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7" y="5884715"/>
            <a:ext cx="516918" cy="489070"/>
          </a:xfrm>
          <a:prstGeom prst="rect">
            <a:avLst/>
          </a:prstGeom>
        </p:spPr>
      </p:pic>
      <p:sp>
        <p:nvSpPr>
          <p:cNvPr id="8" name="Rectangle 2117"/>
          <p:cNvSpPr>
            <a:spLocks noChangeArrowheads="1"/>
          </p:cNvSpPr>
          <p:nvPr/>
        </p:nvSpPr>
        <p:spPr bwMode="auto">
          <a:xfrm>
            <a:off x="4065006" y="6445185"/>
            <a:ext cx="2580238" cy="246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700" rIns="91398" bIns="45700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Polytechnic University of Armenia</a:t>
            </a:r>
          </a:p>
        </p:txBody>
      </p:sp>
      <p:pic>
        <p:nvPicPr>
          <p:cNvPr id="10" name="Picture 9" descr="ar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8" y="5787968"/>
            <a:ext cx="450580" cy="51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r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13" y="5784720"/>
            <a:ext cx="451198" cy="51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987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69289" y="220319"/>
            <a:ext cx="8315325" cy="1238250"/>
          </a:xfrm>
          <a:prstGeom prst="rect">
            <a:avLst/>
          </a:prstGeom>
        </p:spPr>
        <p:txBody>
          <a:bodyPr lIns="91391" tIns="45697" rIns="91391" bIns="45697" anchor="ctr" anchorCtr="0">
            <a:normAutofit/>
          </a:bodyPr>
          <a:lstStyle/>
          <a:p>
            <a:pPr algn="l"/>
            <a:r>
              <a:rPr lang="en-US" sz="3000" b="1" dirty="0" err="1" smtClean="0">
                <a:solidFill>
                  <a:srgbClr val="254367"/>
                </a:solidFill>
              </a:rPr>
              <a:t>Project Partners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5134172"/>
              </p:ext>
            </p:extLst>
          </p:nvPr>
        </p:nvGraphicFramePr>
        <p:xfrm>
          <a:off x="1062303" y="1119065"/>
          <a:ext cx="8408892" cy="5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187"/>
                <a:gridCol w="497407"/>
                <a:gridCol w="3895298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Education Institution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and Medium Sized Enterprise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P01 - Ilmenau U of Technology -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P02 - Carinthia U of Applied Sciences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P05 - Quality Austria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P03 - University of </a:t>
                      </a:r>
                      <a:r>
                        <a:rPr lang="en-US" sz="1600" dirty="0" err="1" smtClean="0"/>
                        <a:t>Deusto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53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P04 - “TRANSILVANIA” U of Brasov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P06 - “</a:t>
                      </a:r>
                      <a:r>
                        <a:rPr lang="en-US" sz="1600" dirty="0" err="1" smtClean="0"/>
                        <a:t>Kharkiv</a:t>
                      </a:r>
                      <a:r>
                        <a:rPr lang="en-US" sz="1600" dirty="0" smtClean="0"/>
                        <a:t> Polytechnic Institute”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P15 JSC Ukrainian Industrial Energy Company 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P07 - </a:t>
                      </a:r>
                      <a:r>
                        <a:rPr lang="en-US" sz="1600" dirty="0" err="1" smtClean="0"/>
                        <a:t>Ivano-Frankivsk</a:t>
                      </a:r>
                      <a:r>
                        <a:rPr lang="en-US" sz="1600" dirty="0" smtClean="0"/>
                        <a:t> Nat. Tech. U of Oil and Gas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P16 - Research and Production Company ZOND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P08 – </a:t>
                      </a:r>
                      <a:r>
                        <a:rPr lang="en-US" sz="1600" dirty="0" err="1" smtClean="0"/>
                        <a:t>Zaporizhzhya</a:t>
                      </a:r>
                      <a:r>
                        <a:rPr lang="en-US" sz="1600" dirty="0" smtClean="0"/>
                        <a:t> National Technical 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P18 - Ecological Systems ltd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P09 - Ilia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0" algn="l" defTabSz="7429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P17 - Micro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Nano Electronics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Institute </a:t>
                      </a:r>
                      <a:endParaRPr lang="en-US" sz="1600" dirty="0" smtClean="0"/>
                    </a:p>
                  </a:txBody>
                  <a:tcPr marL="9525" marR="9525" marT="9526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P10 - </a:t>
                      </a:r>
                      <a:r>
                        <a:rPr lang="en-US" sz="1600" dirty="0" err="1" smtClean="0"/>
                        <a:t>Shota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Rustaveli</a:t>
                      </a:r>
                      <a:r>
                        <a:rPr lang="en-US" sz="1600" dirty="0" smtClean="0"/>
                        <a:t> State 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P19 - Transformer and Electric Equipment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P11 - American University of Armenia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P21 - National Instruments - Armenia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P12 - State Engineering U of Armenia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P22 – Synopsis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P20- </a:t>
                      </a:r>
                      <a:r>
                        <a:rPr lang="en-US" sz="1600" dirty="0" err="1" smtClean="0"/>
                        <a:t>Kapan</a:t>
                      </a:r>
                      <a:r>
                        <a:rPr lang="en-US" sz="1600" dirty="0" smtClean="0"/>
                        <a:t> Campus of the SEUA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44" y="5618010"/>
            <a:ext cx="417600" cy="20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27" y="5972116"/>
            <a:ext cx="417600" cy="20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82" y="6348631"/>
            <a:ext cx="417600" cy="20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5" y="1510943"/>
            <a:ext cx="419101" cy="2571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38" y="1897547"/>
            <a:ext cx="390525" cy="2571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19" y="2264818"/>
            <a:ext cx="409575" cy="266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72" y="2639009"/>
            <a:ext cx="409859" cy="255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83" y="3405889"/>
            <a:ext cx="409575" cy="266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26" y="3988814"/>
            <a:ext cx="409575" cy="2667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28" y="4492550"/>
            <a:ext cx="409575" cy="2667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52" y="4857497"/>
            <a:ext cx="409575" cy="2762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28" y="5233322"/>
            <a:ext cx="409575" cy="276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>
          <a:xfrm>
            <a:off x="282388" y="951840"/>
            <a:ext cx="9361861" cy="471070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18" indent="-342718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7575648"/>
              </p:ext>
            </p:extLst>
          </p:nvPr>
        </p:nvGraphicFramePr>
        <p:xfrm>
          <a:off x="575037" y="1733525"/>
          <a:ext cx="8716195" cy="3322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413262"/>
                <a:gridCol w="630293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Package #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Work Package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the existing situation and requirements of the labor market: AM, GE, UA. Conceptual Design of Program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WP.2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learning environment implementation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WP.3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74295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Modules: Design and production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WP.4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realization of program: high education and industry training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assurance and evaluation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WP.6</a:t>
                      </a:r>
                    </a:p>
                  </a:txBody>
                  <a:tcPr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Dissemination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sustainability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WP.7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and Coordination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itle 8"/>
          <p:cNvSpPr txBox="1">
            <a:spLocks/>
          </p:cNvSpPr>
          <p:nvPr/>
        </p:nvSpPr>
        <p:spPr>
          <a:xfrm>
            <a:off x="162576" y="265584"/>
            <a:ext cx="8315623" cy="1238995"/>
          </a:xfrm>
          <a:prstGeom prst="rect">
            <a:avLst/>
          </a:prstGeom>
        </p:spPr>
        <p:txBody>
          <a:bodyPr lIns="91391" tIns="45697" rIns="91391" bIns="45697" anchor="ctr" anchorCtr="0">
            <a:normAutofit/>
          </a:bodyPr>
          <a:lstStyle/>
          <a:p>
            <a:pPr defTabSz="515537">
              <a:spcBef>
                <a:spcPct val="0"/>
              </a:spcBef>
              <a:defRPr/>
            </a:pPr>
            <a:r>
              <a:rPr lang="en-US" sz="3000" b="1" dirty="0" err="1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ICo-op – Armenia About the Project</a:t>
            </a:r>
          </a:p>
        </p:txBody>
      </p:sp>
    </p:spTree>
    <p:extLst>
      <p:ext uri="{BB962C8B-B14F-4D97-AF65-F5344CB8AC3E}">
        <p14:creationId xmlns="" xmlns:p14="http://schemas.microsoft.com/office/powerpoint/2010/main" val="15490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>
          <a:xfrm>
            <a:off x="282388" y="951840"/>
            <a:ext cx="9361861" cy="471070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18" indent="-342718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7575648"/>
              </p:ext>
            </p:extLst>
          </p:nvPr>
        </p:nvGraphicFramePr>
        <p:xfrm>
          <a:off x="575037" y="1733525"/>
          <a:ext cx="8716195" cy="3322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413262"/>
                <a:gridCol w="630293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Package #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Work Package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the existing situation and requirements of the labor market: AM, GE, UA. Conceptual Design of Program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WP.2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learning environment implementation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WP.3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74295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Modules: Design and production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WP.4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realization of program: high education and industry training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assurance and evaluation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WP.6</a:t>
                      </a:r>
                    </a:p>
                  </a:txBody>
                  <a:tcPr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Dissemination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sustainability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WP.7</a:t>
                      </a: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and Coordination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1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itle 8"/>
          <p:cNvSpPr txBox="1">
            <a:spLocks/>
          </p:cNvSpPr>
          <p:nvPr/>
        </p:nvSpPr>
        <p:spPr>
          <a:xfrm>
            <a:off x="162576" y="265584"/>
            <a:ext cx="8315623" cy="1238995"/>
          </a:xfrm>
          <a:prstGeom prst="rect">
            <a:avLst/>
          </a:prstGeom>
        </p:spPr>
        <p:txBody>
          <a:bodyPr lIns="91391" tIns="45697" rIns="91391" bIns="45697" anchor="ctr" anchorCtr="0">
            <a:normAutofit/>
          </a:bodyPr>
          <a:lstStyle/>
          <a:p>
            <a:pPr defTabSz="515537">
              <a:spcBef>
                <a:spcPct val="0"/>
              </a:spcBef>
              <a:defRPr/>
            </a:pPr>
            <a:r>
              <a:rPr lang="en-US" sz="3000" b="1" dirty="0" err="1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ICo-op – Armenia About the Project</a:t>
            </a:r>
          </a:p>
        </p:txBody>
      </p:sp>
    </p:spTree>
    <p:extLst>
      <p:ext uri="{BB962C8B-B14F-4D97-AF65-F5344CB8AC3E}">
        <p14:creationId xmlns="" xmlns:p14="http://schemas.microsoft.com/office/powerpoint/2010/main" val="15490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 Life Cycle and Student Experience </a:t>
            </a:r>
            <a:br>
              <a:rPr lang="en-US" dirty="0" smtClean="0"/>
            </a:br>
            <a:r>
              <a:rPr lang="en-US" dirty="0" smtClean="0"/>
              <a:t>(through UMS)</a:t>
            </a:r>
          </a:p>
          <a:p>
            <a:pPr marL="0" indent="0">
              <a:buNone/>
            </a:pPr>
            <a:r>
              <a:rPr lang="en-US" i="1" dirty="0" err="1" smtClean="0"/>
              <a:t>Gayane</a:t>
            </a:r>
            <a:r>
              <a:rPr lang="en-US" i="1" dirty="0" smtClean="0"/>
              <a:t> </a:t>
            </a:r>
            <a:r>
              <a:rPr lang="en-US" i="1" dirty="0" err="1" smtClean="0"/>
              <a:t>Davoyan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Chaghig</a:t>
            </a:r>
            <a:r>
              <a:rPr lang="en-US" i="1" dirty="0" smtClean="0"/>
              <a:t> </a:t>
            </a:r>
            <a:r>
              <a:rPr lang="en-US" i="1" dirty="0" err="1" smtClean="0"/>
              <a:t>Arzrouni-Chahinian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TNE_QA: Promoting quality and recognition of transnational education in Armenia and Georgia</a:t>
            </a:r>
          </a:p>
          <a:p>
            <a:pPr marL="0" indent="0">
              <a:buNone/>
            </a:pPr>
            <a:r>
              <a:rPr lang="en-US" i="1" dirty="0" smtClean="0"/>
              <a:t>Catherine </a:t>
            </a:r>
            <a:r>
              <a:rPr lang="en-US" i="1" dirty="0" err="1" smtClean="0"/>
              <a:t>Buon</a:t>
            </a:r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369" y="1437609"/>
            <a:ext cx="9134946" cy="4629422"/>
          </a:xfrm>
        </p:spPr>
        <p:txBody>
          <a:bodyPr/>
          <a:lstStyle/>
          <a:p>
            <a:pPr marL="0" indent="0" defTabSz="548353">
              <a:spcBef>
                <a:spcPts val="0"/>
              </a:spcBef>
              <a:buNone/>
              <a:defRPr/>
            </a:pPr>
            <a:r>
              <a:rPr lang="en-US" sz="2000" dirty="0" smtClean="0"/>
              <a:t>“</a:t>
            </a:r>
            <a:r>
              <a:rPr lang="en-US" sz="2000" b="1" i="1" dirty="0" smtClean="0"/>
              <a:t>Studying is more than just collecting credits + earning degree, it is a life experience, if you offer a good experience your intrinsic quality is augmented and </a:t>
            </a:r>
            <a:r>
              <a:rPr lang="en-US" sz="2000" b="1" i="1" dirty="0" smtClean="0"/>
              <a:t>increased.” </a:t>
            </a:r>
            <a:endParaRPr lang="en-US" sz="2000" b="1" i="1" dirty="0" smtClean="0"/>
          </a:p>
          <a:p>
            <a:pPr defTabSz="548353">
              <a:spcBef>
                <a:spcPts val="0"/>
              </a:spcBef>
              <a:defRPr/>
            </a:pPr>
            <a:r>
              <a:rPr lang="en-US" sz="2000" dirty="0" smtClean="0"/>
              <a:t>Complete </a:t>
            </a:r>
            <a:r>
              <a:rPr lang="en-US" sz="2000" dirty="0" smtClean="0"/>
              <a:t>student life cycle/Experience is individual + subjective + collective issue</a:t>
            </a:r>
          </a:p>
          <a:p>
            <a:pPr defTabSz="548353">
              <a:spcBef>
                <a:spcPts val="0"/>
              </a:spcBef>
              <a:defRPr/>
            </a:pPr>
            <a:r>
              <a:rPr lang="en-US" sz="2000" dirty="0" smtClean="0"/>
              <a:t>From the moment a pupil is searching and considering higher education (</a:t>
            </a:r>
            <a:r>
              <a:rPr lang="en-US" sz="2000" b="1" dirty="0" smtClean="0"/>
              <a:t>Enquirer</a:t>
            </a:r>
            <a:r>
              <a:rPr lang="en-US" sz="2000" dirty="0" smtClean="0"/>
              <a:t>)</a:t>
            </a:r>
          </a:p>
          <a:p>
            <a:pPr defTabSz="548353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Sub-processes in applicant experience/ perception and expectations regarding university</a:t>
            </a:r>
          </a:p>
          <a:p>
            <a:pPr defTabSz="548353">
              <a:spcBef>
                <a:spcPts val="0"/>
              </a:spcBef>
              <a:defRPr/>
            </a:pPr>
            <a:r>
              <a:rPr lang="en-US" sz="2000" dirty="0" smtClean="0"/>
              <a:t>Decision to apply to the university (</a:t>
            </a:r>
            <a:r>
              <a:rPr lang="en-US" sz="2000" b="1" dirty="0" smtClean="0"/>
              <a:t>Applicant</a:t>
            </a:r>
            <a:r>
              <a:rPr lang="en-US" sz="2000" dirty="0" smtClean="0"/>
              <a:t>)</a:t>
            </a:r>
          </a:p>
          <a:p>
            <a:pPr defTabSz="548353">
              <a:spcBef>
                <a:spcPts val="0"/>
              </a:spcBef>
              <a:defRPr/>
            </a:pPr>
            <a:r>
              <a:rPr lang="en-US" sz="2000" dirty="0" smtClean="0"/>
              <a:t>Academic +campus experience (</a:t>
            </a:r>
            <a:r>
              <a:rPr lang="en-US" sz="2000" b="1" dirty="0" smtClean="0"/>
              <a:t>Student</a:t>
            </a:r>
            <a:r>
              <a:rPr lang="en-US" sz="2000" dirty="0" smtClean="0"/>
              <a:t>)</a:t>
            </a:r>
          </a:p>
          <a:p>
            <a:pPr defTabSz="548353">
              <a:spcBef>
                <a:spcPts val="0"/>
              </a:spcBef>
              <a:defRPr/>
            </a:pPr>
            <a:r>
              <a:rPr lang="en-US" sz="2000" dirty="0" smtClean="0"/>
              <a:t>Graduate experience (</a:t>
            </a:r>
            <a:r>
              <a:rPr lang="en-US" sz="2000" b="1" dirty="0" smtClean="0"/>
              <a:t>Alumni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defTabSz="548353">
              <a:spcBef>
                <a:spcPts val="0"/>
              </a:spcBef>
              <a:defRPr/>
            </a:pPr>
            <a:endParaRPr lang="en-US" sz="2000" dirty="0" smtClean="0"/>
          </a:p>
          <a:p>
            <a:pPr marL="0" indent="0" defTabSz="548353">
              <a:spcBef>
                <a:spcPts val="0"/>
              </a:spcBef>
              <a:buNone/>
              <a:defRPr/>
            </a:pPr>
            <a:r>
              <a:rPr lang="en-US" sz="2000" dirty="0" smtClean="0"/>
              <a:t>			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1657349"/>
            <a:ext cx="1919288" cy="42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390" y="220350"/>
            <a:ext cx="8315623" cy="1238995"/>
          </a:xfrm>
          <a:prstGeom prst="rect">
            <a:avLst/>
          </a:prstGeom>
        </p:spPr>
        <p:txBody>
          <a:bodyPr lIns="103107" tIns="51554" rIns="103107" bIns="51554" anchor="b">
            <a:normAutofit/>
          </a:bodyPr>
          <a:lstStyle/>
          <a:p>
            <a:pPr defTabSz="515537">
              <a:spcBef>
                <a:spcPct val="0"/>
              </a:spcBef>
              <a:defRPr/>
            </a:pPr>
            <a:r>
              <a:rPr lang="en-US" sz="3000" b="1" dirty="0" err="1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Student Life Cycle and UMS</a:t>
            </a:r>
          </a:p>
        </p:txBody>
      </p:sp>
    </p:spTree>
    <p:extLst>
      <p:ext uri="{BB962C8B-B14F-4D97-AF65-F5344CB8AC3E}">
        <p14:creationId xmlns="" xmlns:p14="http://schemas.microsoft.com/office/powerpoint/2010/main" val="5544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7" y="269959"/>
            <a:ext cx="9080501" cy="9475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Life cycle: Student’s Point of view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1673201"/>
              </p:ext>
            </p:extLst>
          </p:nvPr>
        </p:nvGraphicFramePr>
        <p:xfrm>
          <a:off x="500462" y="1403565"/>
          <a:ext cx="9156171" cy="48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214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3342"/>
            <a:ext cx="9906000" cy="12389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5" y="1019177"/>
            <a:ext cx="7214527" cy="3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0" y="1800227"/>
            <a:ext cx="6685888" cy="280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90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23" y="265584"/>
            <a:ext cx="8315623" cy="1238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Tracking student through UMS</a:t>
            </a:r>
            <a:endParaRPr lang="ru-RU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4" y="1771650"/>
            <a:ext cx="5780220" cy="38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2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30912" y="547689"/>
            <a:ext cx="8315192" cy="939800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300" dirty="0" smtClean="0"/>
              <a:t>Foundations for us to develop</a:t>
            </a:r>
            <a:endParaRPr lang="ru-RU" sz="33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5692" y="1415914"/>
            <a:ext cx="8690746" cy="4479788"/>
          </a:xfrm>
        </p:spPr>
        <p:txBody>
          <a:bodyPr/>
          <a:lstStyle/>
          <a:p>
            <a:pPr marL="0" indent="0">
              <a:buNone/>
            </a:pPr>
            <a:endParaRPr lang="en-US" sz="1000" b="1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619112159"/>
              </p:ext>
            </p:extLst>
          </p:nvPr>
        </p:nvGraphicFramePr>
        <p:xfrm>
          <a:off x="866775" y="1806273"/>
          <a:ext cx="6604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73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47" y="299943"/>
            <a:ext cx="8345894" cy="1231724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Actors and Stakeholders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</a:p>
          <a:p>
            <a:r>
              <a:rPr lang="en-US" dirty="0" smtClean="0"/>
              <a:t>University</a:t>
            </a:r>
          </a:p>
          <a:p>
            <a:r>
              <a:rPr lang="en-US" dirty="0" smtClean="0"/>
              <a:t>Local community/world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 smtClean="0"/>
              <a:t>Not just a consumer client/knowledgeable and capable committed person</a:t>
            </a:r>
          </a:p>
          <a:p>
            <a:r>
              <a:rPr lang="en-US" sz="1400" dirty="0" smtClean="0"/>
              <a:t>Own needs/expectations</a:t>
            </a:r>
          </a:p>
          <a:p>
            <a:r>
              <a:rPr lang="en-US" sz="1400" dirty="0" smtClean="0"/>
              <a:t>Help realize the experience</a:t>
            </a:r>
          </a:p>
          <a:p>
            <a:r>
              <a:rPr lang="en-US" sz="1400" dirty="0" smtClean="0"/>
              <a:t>Creation of community</a:t>
            </a:r>
          </a:p>
          <a:p>
            <a:r>
              <a:rPr lang="en-US" sz="1400" dirty="0" smtClean="0"/>
              <a:t>Actively involved</a:t>
            </a:r>
          </a:p>
          <a:p>
            <a:r>
              <a:rPr lang="en-US" sz="1400" dirty="0" smtClean="0"/>
              <a:t>Positive experience</a:t>
            </a:r>
          </a:p>
          <a:p>
            <a:r>
              <a:rPr lang="en-US" sz="1400" dirty="0" smtClean="0"/>
              <a:t>Induction through equitable access</a:t>
            </a:r>
          </a:p>
          <a:p>
            <a:r>
              <a:rPr lang="en-US" sz="1400" dirty="0" smtClean="0"/>
              <a:t>Build around talents and the passion of the student (access to ums of various stakeholders to ensure that the student is inspired to succeed in retention)</a:t>
            </a:r>
          </a:p>
          <a:p>
            <a:r>
              <a:rPr lang="en-US" sz="1400" dirty="0" smtClean="0"/>
              <a:t>University vision +mission</a:t>
            </a:r>
          </a:p>
          <a:p>
            <a:r>
              <a:rPr lang="en-US" sz="1400" dirty="0" smtClean="0"/>
              <a:t>3 pillars of higher education</a:t>
            </a:r>
          </a:p>
          <a:p>
            <a:r>
              <a:rPr lang="en-US" sz="1400" dirty="0" smtClean="0"/>
              <a:t>Campus life</a:t>
            </a:r>
          </a:p>
          <a:p>
            <a:r>
              <a:rPr lang="en-US" sz="1400" dirty="0" smtClean="0"/>
              <a:t>Own uniqueness “story to tell”</a:t>
            </a:r>
          </a:p>
          <a:p>
            <a:r>
              <a:rPr lang="en-US" sz="1400" dirty="0" smtClean="0"/>
              <a:t>Local and global</a:t>
            </a:r>
          </a:p>
          <a:p>
            <a:endParaRPr lang="ru-RU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6844" y="1759132"/>
            <a:ext cx="9225184" cy="4465206"/>
          </a:xfrm>
          <a:prstGeom prst="rect">
            <a:avLst/>
          </a:prstGeom>
        </p:spPr>
        <p:txBody>
          <a:bodyPr lIns="91395" tIns="45699" rIns="91395" bIns="45699" anchor="b">
            <a:normAutofit/>
          </a:bodyPr>
          <a:lstStyle>
            <a:lvl1pPr algn="l" defTabSz="547688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367"/>
                </a:solidFill>
                <a:latin typeface="+mj-lt"/>
                <a:ea typeface="+mj-ea"/>
                <a:cs typeface="+mj-cs"/>
              </a:defRPr>
            </a:lvl1pPr>
            <a:lvl2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2pPr>
            <a:lvl3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3pPr>
            <a:lvl4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4pPr>
            <a:lvl5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5pPr>
            <a:lvl6pPr marL="4572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6pPr>
            <a:lvl7pPr marL="9144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7pPr>
            <a:lvl8pPr marL="13716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8pPr>
            <a:lvl9pPr marL="18288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648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53" y="1499281"/>
            <a:ext cx="5330000" cy="36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3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30" y="539467"/>
            <a:ext cx="8667190" cy="947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Access to UMS to ensure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99" y="1638000"/>
            <a:ext cx="8395814" cy="4956247"/>
          </a:xfrm>
        </p:spPr>
        <p:txBody>
          <a:bodyPr/>
          <a:lstStyle/>
          <a:p>
            <a:r>
              <a:rPr lang="en-US" sz="1800" dirty="0" smtClean="0">
                <a:solidFill>
                  <a:srgbClr val="1F3755"/>
                </a:solidFill>
              </a:rPr>
              <a:t>Ensure uninterrupted student life cycle </a:t>
            </a:r>
          </a:p>
          <a:p>
            <a:r>
              <a:rPr lang="en-US" sz="1800" dirty="0" smtClean="0">
                <a:solidFill>
                  <a:srgbClr val="1F3755"/>
                </a:solidFill>
              </a:rPr>
              <a:t>Strong system of student support through academic support units</a:t>
            </a:r>
          </a:p>
          <a:p>
            <a:r>
              <a:rPr lang="en-US" sz="1800" dirty="0" smtClean="0">
                <a:solidFill>
                  <a:srgbClr val="1F3755"/>
                </a:solidFill>
              </a:rPr>
              <a:t>Improve retention through efficient cooperation and information flow between support units</a:t>
            </a:r>
          </a:p>
          <a:p>
            <a:r>
              <a:rPr lang="en-US" sz="1800" dirty="0" smtClean="0">
                <a:solidFill>
                  <a:srgbClr val="1F3755"/>
                </a:solidFill>
              </a:rPr>
              <a:t>Personal development planning model/training</a:t>
            </a:r>
          </a:p>
          <a:p>
            <a:r>
              <a:rPr lang="en-US" sz="1800" dirty="0" smtClean="0">
                <a:solidFill>
                  <a:srgbClr val="1F3755"/>
                </a:solidFill>
              </a:rPr>
              <a:t>Identify information for access to identify student needs</a:t>
            </a:r>
          </a:p>
          <a:p>
            <a:endParaRPr lang="en-US" sz="1800" dirty="0">
              <a:solidFill>
                <a:srgbClr val="1F3755"/>
              </a:solidFill>
            </a:endParaRPr>
          </a:p>
          <a:p>
            <a:endParaRPr lang="en-US" sz="1800" dirty="0" smtClean="0">
              <a:solidFill>
                <a:srgbClr val="1F37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9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85430" y="5406566"/>
            <a:ext cx="9017648" cy="1451434"/>
          </a:xfrm>
          <a:prstGeom prst="rect">
            <a:avLst/>
          </a:prstGeom>
        </p:spPr>
        <p:txBody>
          <a:bodyPr lIns="91398" tIns="45700" rIns="91398" bIns="45700"/>
          <a:lstStyle>
            <a:lvl1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2pPr>
            <a:lvl3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3pPr>
            <a:lvl4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4pPr>
            <a:lvl5pPr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5pPr>
            <a:lvl6pPr marL="4572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6pPr>
            <a:lvl7pPr marL="9144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7pPr>
            <a:lvl8pPr marL="13716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8pPr>
            <a:lvl9pPr marL="1828800" algn="ctr" defTabSz="547688" rtl="0" eaLnBrk="1" fontAlgn="base" hangingPunct="1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441423174"/>
              </p:ext>
            </p:extLst>
          </p:nvPr>
        </p:nvGraphicFramePr>
        <p:xfrm>
          <a:off x="1651000" y="1632379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809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19" y="274638"/>
            <a:ext cx="9504024" cy="123899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TEMPUS Transnational Education – Quality Assurance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539" y="1598023"/>
            <a:ext cx="8315623" cy="4095102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 smtClean="0"/>
              <a:t>TNE_QA</a:t>
            </a:r>
            <a:r>
              <a:rPr lang="en-US" sz="2700" dirty="0" smtClean="0"/>
              <a:t> </a:t>
            </a:r>
            <a:r>
              <a:rPr lang="en-US" sz="2700" dirty="0"/>
              <a:t>is a three-year </a:t>
            </a:r>
            <a:r>
              <a:rPr lang="en-US" sz="2700" dirty="0" smtClean="0"/>
              <a:t>EU-funded project uniting Armenian, Georgian and EU partners with </a:t>
            </a:r>
            <a:r>
              <a:rPr lang="en-US" sz="2700" dirty="0"/>
              <a:t>the objective </a:t>
            </a:r>
            <a:r>
              <a:rPr lang="en-US" sz="2700" dirty="0" smtClean="0"/>
              <a:t>to </a:t>
            </a:r>
            <a:r>
              <a:rPr lang="en-US" sz="2700" dirty="0"/>
              <a:t>develop and integrate quality assurance mechanisms in the institutions that provide transnational education (TNE).  </a:t>
            </a:r>
          </a:p>
          <a:p>
            <a:pPr marL="0" indent="0">
              <a:buNone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xmlns="" val="682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Credit and ECTS conversion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Anna </a:t>
            </a:r>
            <a:r>
              <a:rPr lang="en-US" i="1" dirty="0" err="1" smtClean="0"/>
              <a:t>Karapetyan</a:t>
            </a:r>
            <a:endParaRPr lang="en-US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9" y="274638"/>
            <a:ext cx="9297908" cy="123899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Development of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69145"/>
            <a:ext cx="8315623" cy="4497481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ambria" pitchFamily="18" charset="0"/>
              </a:rPr>
              <a:t>	Formation of a working group on the revision of ECTS implementation in Armenian institutions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Cambria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Comparative analysis of ECTS and its components at European, national and institutional levels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Development of the draft Guidelines for ECTS users at universities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List of documents requested from local partners related to Bologna process and ECTS implementation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Revision of the draft guidelines based on the comparative analysis of documents; feedback provided by partners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Preliminary proposal of recommendations to be submitted to </a:t>
            </a:r>
            <a:r>
              <a:rPr lang="en-US" sz="2000" dirty="0" err="1" smtClean="0">
                <a:latin typeface="Cambria" pitchFamily="18" charset="0"/>
              </a:rPr>
              <a:t>MoES</a:t>
            </a:r>
            <a:endParaRPr lang="en-US" sz="2000" dirty="0" smtClean="0">
              <a:latin typeface="Cambria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Cambria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ambria" pitchFamily="18" charset="0"/>
              </a:rPr>
              <a:t>ECTS Users Guide:  http://ec.europa.eu/education/library/publications/2015/ects-users-guide_en.pdf   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ambria" pitchFamily="18" charset="0"/>
              </a:rPr>
              <a:t>AUA Credit Hour policy: http://policies.aua.am/policy/34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06" y="274638"/>
            <a:ext cx="9498593" cy="123899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Benchmarking: ECTS to US Credits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3248" y="1561171"/>
          <a:ext cx="8295579" cy="44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96"/>
                <a:gridCol w="3288990"/>
                <a:gridCol w="2765193"/>
              </a:tblGrid>
              <a:tr h="362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itchFamily="18" charset="0"/>
                        </a:rPr>
                        <a:t>Conversion </a:t>
                      </a:r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itchFamily="18" charset="0"/>
                        </a:rPr>
                        <a:t>Reference </a:t>
                      </a:r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28968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itchFamily="18" charset="0"/>
                        </a:rPr>
                        <a:t>University of North Carolina at Charlotte </a:t>
                      </a:r>
                      <a:endParaRPr lang="en-US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1. ECTS credit hours should be divided by 2 to determine the standard US equivalent credit amount. 2. If the number determined in step 1 is higher than a regular block of 3 or 6 credits, the UNC Charlotte credit award amount should be rounded down to the next logical credit block, which would typically be 3 or 6 hours.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http://provost.uncc.edu/policies/ECTS-equivalency</a:t>
                      </a:r>
                    </a:p>
                  </a:txBody>
                  <a:tcPr marL="9525" marR="9525" marT="9526" marB="0"/>
                </a:tc>
              </a:tr>
              <a:tr h="55816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William &amp; Mary, US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 ECTS = 1.5 W&amp;M credits;  4 ECTS = 2 W&amp;M credits; 5-6 ECTS = 2.5 or 3 W&amp;M credits; 8 ECTS = 4 W&amp;M credits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https://www.wm.edu/offices/revescenter/studyabroad/students/onceacceptedwhileabroad/coursecredit/index.php</a:t>
                      </a:r>
                    </a:p>
                  </a:txBody>
                  <a:tcPr marL="9525" marR="9525" marT="9526" marB="0"/>
                </a:tc>
              </a:tr>
              <a:tr h="9239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Northern Arizona University  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 ECTS credits = 1 NAU credit (In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case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of a 5 ECTS course students may receive 3 NAU credits)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https://edabroad.nau.edu/index.cfm?FuseAction=Abroad.ViewLink&amp;Parent_ID=D1365D7C-155D-8A49-B480FBF7FBBDE34B&amp;Link_ID=D13E5BC0-155D-8A49-B4638020F8E3E4BE</a:t>
                      </a:r>
                    </a:p>
                  </a:txBody>
                  <a:tcPr marL="9525" marR="9525" marT="9526" marB="0"/>
                </a:tc>
              </a:tr>
              <a:tr h="128968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Central European University 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 US credit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=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ECTS. In ECTS, credits are calculated based on the work done by the student outside the classroom while US credit are based on taught classroom minutes; in ECTS, one academic year is equivalent to 60 ECTS credits (for example, students in a two-year MA are to complete 120 credits).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Central European University US credit to ECTS conversion policy: https://www.ceu.edu/</a:t>
                      </a:r>
                    </a:p>
                  </a:txBody>
                  <a:tcPr marL="9525" marR="9525" marT="9526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Nation-wide standards and procedures for external quality assurance of Transnational Education providers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Anna </a:t>
            </a:r>
            <a:r>
              <a:rPr lang="en-US" i="1" dirty="0" err="1" smtClean="0"/>
              <a:t>Karapetyan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687833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6" y="256531"/>
            <a:ext cx="8315623" cy="123899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Areas of Project Activities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200" dirty="0" smtClean="0">
                <a:latin typeface="Cambria" pitchFamily="18" charset="0"/>
              </a:rPr>
              <a:t>Capacity building (training kit, training sessions, workshops)</a:t>
            </a:r>
          </a:p>
          <a:p>
            <a:pPr>
              <a:buNone/>
            </a:pPr>
            <a:endParaRPr lang="en-US" altLang="en-US" sz="22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200" dirty="0" smtClean="0">
                <a:latin typeface="Cambria" pitchFamily="18" charset="0"/>
              </a:rPr>
              <a:t>Development </a:t>
            </a:r>
            <a:r>
              <a:rPr lang="en-US" altLang="en-US" sz="2200" dirty="0" smtClean="0">
                <a:latin typeface="Cambria" pitchFamily="18" charset="0"/>
              </a:rPr>
              <a:t>of internal and external QA procedures for TNE providers</a:t>
            </a:r>
          </a:p>
          <a:p>
            <a:pPr>
              <a:buNone/>
            </a:pPr>
            <a:endParaRPr lang="en-US" altLang="en-US" sz="22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200" dirty="0" smtClean="0">
                <a:latin typeface="Cambria" pitchFamily="18" charset="0"/>
              </a:rPr>
              <a:t>Pilot accreditation of TNE providers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15" y="274638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TLIs in Armenia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69142"/>
            <a:ext cx="8315623" cy="4398816"/>
          </a:xfrm>
        </p:spPr>
        <p:txBody>
          <a:bodyPr/>
          <a:lstStyle/>
          <a:p>
            <a:pPr marL="0" lvl="3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 smtClean="0">
                <a:latin typeface="Cambria" pitchFamily="18" charset="0"/>
              </a:rPr>
              <a:t>National TLIs 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 smtClean="0">
                <a:latin typeface="Cambria" pitchFamily="18" charset="0"/>
              </a:rPr>
              <a:t>Public and private 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Intergovernmental institutions</a:t>
            </a:r>
            <a:endParaRPr lang="en-US" altLang="en-US" sz="2000" dirty="0" smtClean="0">
              <a:latin typeface="Cambria" pitchFamily="18" charset="0"/>
            </a:endParaRPr>
          </a:p>
          <a:p>
            <a:pPr marL="0" lvl="3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000" dirty="0" smtClean="0">
              <a:latin typeface="Cambria" pitchFamily="18" charset="0"/>
            </a:endParaRPr>
          </a:p>
          <a:p>
            <a:pPr marL="0" lvl="3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 smtClean="0">
                <a:latin typeface="Cambria" pitchFamily="18" charset="0"/>
              </a:rPr>
              <a:t>Cross-boarder provider mobility 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Main campus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Branch campus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Virtual university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GB" sz="2000" dirty="0" smtClean="0">
              <a:latin typeface="Cambria" pitchFamily="18" charset="0"/>
            </a:endParaRPr>
          </a:p>
          <a:p>
            <a:pPr marL="0" lvl="3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 smtClean="0">
                <a:latin typeface="Cambria" pitchFamily="18" charset="0"/>
              </a:rPr>
              <a:t>Cross-boarder programme mobility 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Franchise</a:t>
            </a: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Dual/Joint </a:t>
            </a:r>
            <a:r>
              <a:rPr lang="en-GB" sz="2000" dirty="0" smtClean="0">
                <a:latin typeface="Cambria" pitchFamily="18" charset="0"/>
              </a:rPr>
              <a:t>degree</a:t>
            </a:r>
            <a:endParaRPr lang="en-US" sz="2000" dirty="0" smtClean="0">
              <a:latin typeface="Cambria" pitchFamily="18" charset="0"/>
            </a:endParaRPr>
          </a:p>
          <a:p>
            <a:pPr marL="515695" lvl="4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900" dirty="0" smtClean="0">
                <a:latin typeface="Cambria" pitchFamily="18" charset="0"/>
              </a:rPr>
              <a:t>						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69" y="256532"/>
            <a:ext cx="8315623" cy="123899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National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000" dirty="0" smtClean="0">
                <a:latin typeface="Cambria" panose="02040503050406030204" pitchFamily="18" charset="0"/>
              </a:rPr>
              <a:t>Armenia has adopted 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fitness for purpose </a:t>
            </a:r>
            <a:r>
              <a:rPr lang="en-US" altLang="en-US" sz="2000" dirty="0" smtClean="0">
                <a:latin typeface="Cambria" panose="02040503050406030204" pitchFamily="18" charset="0"/>
              </a:rPr>
              <a:t>principal.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200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altLang="en-US" sz="2000" b="1" i="1" dirty="0" smtClean="0">
                <a:latin typeface="Cambria" panose="02040503050406030204" pitchFamily="18" charset="0"/>
              </a:rPr>
              <a:t>TNE provider should declare: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r>
              <a:rPr lang="en-GB" altLang="en-US" sz="2000" dirty="0" smtClean="0">
                <a:latin typeface="Cambria" panose="02040503050406030204" pitchFamily="18" charset="0"/>
              </a:rPr>
              <a:t>Its mission and purpose as an education provider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r>
              <a:rPr lang="en-GB" altLang="en-US" sz="2000" dirty="0" smtClean="0">
                <a:latin typeface="Cambria" panose="02040503050406030204" pitchFamily="18" charset="0"/>
              </a:rPr>
              <a:t>University model effectiveness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r>
              <a:rPr lang="en-GB" altLang="en-US" sz="2000" dirty="0" smtClean="0">
                <a:latin typeface="Cambria" panose="02040503050406030204" pitchFamily="18" charset="0"/>
              </a:rPr>
              <a:t>Satisfaction of local labour market demands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r>
              <a:rPr lang="en-GB" altLang="en-US" sz="2000" dirty="0" smtClean="0">
                <a:latin typeface="Cambria" panose="02040503050406030204" pitchFamily="18" charset="0"/>
              </a:rPr>
              <a:t>Performance on an institutional level to consider home institution’s/model  limitations</a:t>
            </a:r>
            <a:endParaRPr lang="en-US" altLang="en-US" sz="2000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8" y="265585"/>
            <a:ext cx="928019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National Accreditation </a:t>
            </a:r>
            <a:r>
              <a:rPr lang="en-US" altLang="en-US" sz="3300" dirty="0" smtClean="0"/>
              <a:t>Criteria and Standards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513634"/>
            <a:ext cx="8315623" cy="4839617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en-US" sz="1800" b="1" i="1" dirty="0" smtClean="0">
                <a:latin typeface="Cambria" panose="02040503050406030204" pitchFamily="18" charset="0"/>
              </a:rPr>
              <a:t>Institutional accreditation criteria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Mission and purpose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Governance and administration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Academic Programme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Students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Faculty and staff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Research and development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Infrastructure and resources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Social responsibility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External relations and internationalization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latin typeface="Cambria" panose="02040503050406030204" pitchFamily="18" charset="0"/>
              </a:rPr>
              <a:t>Internal quality assurance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3" y="265584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Consideration of UNESCO Guidelines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Programme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Faculty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Governance and administration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Internal quality assurance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Information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External quality assurance</a:t>
            </a:r>
          </a:p>
          <a:p>
            <a:pPr>
              <a:buNone/>
            </a:pPr>
            <a:endParaRPr lang="en-US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Cambria" pitchFamily="18" charset="0"/>
              </a:rPr>
              <a:t>Development of indicators for each area specific for TNE  </a:t>
            </a:r>
            <a:endParaRPr lang="en-US" sz="2000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3" y="292745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TNE Accreditation  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513634"/>
            <a:ext cx="8315623" cy="46201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i="1" dirty="0" smtClean="0">
                <a:latin typeface="Cambria" pitchFamily="18" charset="0"/>
              </a:rPr>
              <a:t>Main focus: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i="1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TNE institution should consider national interests and act to meet specific needs of that society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accreditation agency should consider both the particular systems/structures/models of the universities and local specifications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accreditation agency should facilitate mutual recognition of qualifications, promote internationalisation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000" dirty="0" smtClean="0">
                <a:latin typeface="Cambria" pitchFamily="18" charset="0"/>
              </a:rPr>
              <a:t>accreditation agency should promote the international recognition of the accreditation results in the respective countries</a:t>
            </a:r>
            <a:endParaRPr lang="en-US" sz="2000" dirty="0" smtClean="0">
              <a:latin typeface="Cambria" pitchFamily="18" charset="0"/>
            </a:endParaRPr>
          </a:p>
          <a:p>
            <a:pPr>
              <a:buNone/>
            </a:pP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94" y="1513633"/>
            <a:ext cx="8315623" cy="4687284"/>
          </a:xfrm>
        </p:spPr>
        <p:txBody>
          <a:bodyPr/>
          <a:lstStyle/>
          <a:p>
            <a:r>
              <a:rPr lang="en-US" sz="2300" dirty="0" smtClean="0"/>
              <a:t>French </a:t>
            </a:r>
            <a:r>
              <a:rPr lang="en-US" sz="2300" dirty="0"/>
              <a:t>University in </a:t>
            </a:r>
            <a:r>
              <a:rPr lang="en-US" sz="2300" dirty="0" smtClean="0"/>
              <a:t>Armenia, Foundation (</a:t>
            </a:r>
            <a:r>
              <a:rPr lang="en-US" sz="2300" dirty="0"/>
              <a:t>project coordinator)</a:t>
            </a:r>
          </a:p>
          <a:p>
            <a:r>
              <a:rPr lang="en-US" sz="2300" dirty="0" smtClean="0"/>
              <a:t>American </a:t>
            </a:r>
            <a:r>
              <a:rPr lang="en-US" sz="2300" dirty="0"/>
              <a:t>University of </a:t>
            </a:r>
            <a:r>
              <a:rPr lang="en-US" sz="2300" dirty="0" smtClean="0"/>
              <a:t>Armenia </a:t>
            </a:r>
            <a:r>
              <a:rPr lang="en-US" sz="2300" dirty="0"/>
              <a:t>Foundation</a:t>
            </a:r>
          </a:p>
          <a:p>
            <a:r>
              <a:rPr lang="en-US" sz="2300" dirty="0"/>
              <a:t>Russian-Armenian (Slavonic) University</a:t>
            </a:r>
          </a:p>
          <a:p>
            <a:r>
              <a:rPr lang="en-US" sz="2300" dirty="0"/>
              <a:t>National Center for Professional Education QA Foundation</a:t>
            </a:r>
          </a:p>
          <a:p>
            <a:r>
              <a:rPr lang="en-US" sz="2300" dirty="0"/>
              <a:t>Ministry of Education and Science of Republic of </a:t>
            </a:r>
            <a:r>
              <a:rPr lang="en-US" sz="2300" dirty="0" smtClean="0"/>
              <a:t>Armenia</a:t>
            </a:r>
          </a:p>
          <a:p>
            <a:r>
              <a:rPr lang="en-US" sz="2300" dirty="0" smtClean="0"/>
              <a:t>Education </a:t>
            </a:r>
            <a:r>
              <a:rPr lang="en-US" sz="2300" dirty="0"/>
              <a:t>Quality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894" y="274639"/>
            <a:ext cx="1568451" cy="12389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3719" y="274638"/>
            <a:ext cx="9504024" cy="1238995"/>
          </a:xfrm>
          <a:prstGeom prst="rect">
            <a:avLst/>
          </a:prstGeom>
        </p:spPr>
        <p:txBody>
          <a:bodyPr lIns="103107" tIns="51554" rIns="103107" bIns="51554" anchor="b">
            <a:normAutofit fontScale="97500"/>
          </a:bodyPr>
          <a:lstStyle/>
          <a:p>
            <a:pPr lvl="0" defTabSz="515537">
              <a:spcBef>
                <a:spcPct val="0"/>
              </a:spcBef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Six Armenian Partners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2543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2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50" y="283692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TNE Accreditation: How to organize 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69145"/>
            <a:ext cx="8315623" cy="42410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latin typeface="Cambria" pitchFamily="18" charset="0"/>
              </a:rPr>
              <a:t>By local agency with the consideration of UNESCO guidelines within the local framework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Cambria" pitchFamily="18" charset="0"/>
              </a:rPr>
              <a:t>self-assessment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Cambria" pitchFamily="18" charset="0"/>
              </a:rPr>
              <a:t>expert panel review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Cambria" pitchFamily="18" charset="0"/>
              </a:rPr>
              <a:t>report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Cambria" pitchFamily="18" charset="0"/>
              </a:rPr>
              <a:t>decision making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latin typeface="Cambria" pitchFamily="18" charset="0"/>
              </a:rPr>
              <a:t>Joint accreditation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1800" dirty="0" smtClean="0">
                <a:latin typeface="Cambria" pitchFamily="18" charset="0"/>
              </a:rPr>
              <a:t>common assessment framework and procedure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1800" dirty="0" smtClean="0">
                <a:latin typeface="Cambria" pitchFamily="18" charset="0"/>
              </a:rPr>
              <a:t>jointly appointed expert panel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1800" dirty="0" smtClean="0">
                <a:latin typeface="Cambria" pitchFamily="18" charset="0"/>
              </a:rPr>
              <a:t>o</a:t>
            </a:r>
            <a:r>
              <a:rPr lang="en-GB" sz="1800" dirty="0" smtClean="0">
                <a:latin typeface="Cambria" pitchFamily="18" charset="0"/>
              </a:rPr>
              <a:t>ne </a:t>
            </a:r>
            <a:r>
              <a:rPr lang="en-GB" sz="1800" dirty="0" smtClean="0">
                <a:latin typeface="Cambria" pitchFamily="18" charset="0"/>
              </a:rPr>
              <a:t>compiled report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latin typeface="Cambria" pitchFamily="18" charset="0"/>
              </a:rPr>
              <a:t>By foreign agency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Cambria" pitchFamily="18" charset="0"/>
              </a:rPr>
              <a:t>informing ANQA of intent to apply for accreditation by the foreign agency (list approved by </a:t>
            </a:r>
            <a:r>
              <a:rPr lang="en-US" sz="1800" dirty="0" err="1" smtClean="0">
                <a:latin typeface="Cambria" pitchFamily="18" charset="0"/>
              </a:rPr>
              <a:t>MoES</a:t>
            </a:r>
            <a:r>
              <a:rPr lang="en-US" sz="1800" dirty="0" smtClean="0">
                <a:latin typeface="Cambria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6" y="265584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Follow up of Procedures 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300" b="1" i="1" dirty="0" smtClean="0">
                <a:latin typeface="Cambria" pitchFamily="18" charset="0"/>
              </a:rPr>
              <a:t>The project envisions the following: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300" b="1" i="1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300" dirty="0" smtClean="0">
                <a:latin typeface="Cambria" pitchFamily="18" charset="0"/>
              </a:rPr>
              <a:t>Pilot accreditation of TNE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3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300" dirty="0" smtClean="0">
                <a:latin typeface="Cambria" pitchFamily="18" charset="0"/>
              </a:rPr>
              <a:t>Commendation and recommendations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3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300" dirty="0" smtClean="0">
                <a:latin typeface="Cambria" pitchFamily="18" charset="0"/>
              </a:rPr>
              <a:t>Adjustment of the procedure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3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300" dirty="0" smtClean="0">
                <a:latin typeface="Cambria" pitchFamily="18" charset="0"/>
              </a:rPr>
              <a:t>Draft TNE policy guideline presented to </a:t>
            </a:r>
            <a:r>
              <a:rPr lang="en-US" altLang="en-US" sz="2300" dirty="0" err="1" smtClean="0">
                <a:latin typeface="Cambria" pitchFamily="18" charset="0"/>
              </a:rPr>
              <a:t>MoES</a:t>
            </a:r>
            <a:r>
              <a:rPr lang="en-US" altLang="en-US" sz="2300" dirty="0" smtClean="0">
                <a:latin typeface="Cambria" pitchFamily="18" charset="0"/>
              </a:rPr>
              <a:t> for approval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Practices: Policies and Procedures in Human Resources Management</a:t>
            </a:r>
          </a:p>
          <a:p>
            <a:pPr marL="0" indent="0">
              <a:buNone/>
            </a:pPr>
            <a:r>
              <a:rPr lang="en-US" i="1" dirty="0" err="1" smtClean="0"/>
              <a:t>Anahit</a:t>
            </a:r>
            <a:r>
              <a:rPr lang="en-US" i="1" dirty="0" smtClean="0"/>
              <a:t> </a:t>
            </a:r>
            <a:r>
              <a:rPr lang="en-US" i="1" dirty="0" err="1" smtClean="0"/>
              <a:t>Ordyan</a:t>
            </a:r>
            <a:endParaRPr lang="en-US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8" y="292745"/>
            <a:ext cx="9379781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Project Activities: What has been done so far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89" y="1614823"/>
            <a:ext cx="8628343" cy="4095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Kick-off meeting – MARCH 2014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Audit of HR processes and procedures  and training needs detection throughout a map of competencies on HR in HEIs: conducted by EU partners – JULY 2014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TOT (for experts in the field of HR in the partner countries)– for further training of the HR academic and staff people at each partner university – OCTOBER AND NOVEMBER 2014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Training/seminars for the HR academic and staff people at local universities – FEBRUARY-MAY 2015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Training on Strategic Planning – MARCH 2015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Dissemination: 1st International Conference in Kazakhstan –OCTOBER 2015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2600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14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69" y="156943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Pictures from recent Almaty Conference</a:t>
            </a:r>
            <a:endParaRPr lang="en-US" altLang="en-US" sz="3300" dirty="0"/>
          </a:p>
        </p:txBody>
      </p:sp>
      <p:pic>
        <p:nvPicPr>
          <p:cNvPr id="1026" name="Picture 2" descr="C:\Users\Sharistan\Downloads\IMG_25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25" y="3106425"/>
            <a:ext cx="4392470" cy="3280795"/>
          </a:xfrm>
          <a:prstGeom prst="rect">
            <a:avLst/>
          </a:prstGeom>
          <a:noFill/>
        </p:spPr>
      </p:pic>
      <p:sp>
        <p:nvSpPr>
          <p:cNvPr id="1029" name="AutoShape 5" descr="Displaying IMG_2422[1]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Users\Sharistan\Downloads\IMG_2422[1]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773" y="3465263"/>
            <a:ext cx="4057492" cy="3030596"/>
          </a:xfrm>
          <a:prstGeom prst="rect">
            <a:avLst/>
          </a:prstGeom>
          <a:noFill/>
        </p:spPr>
      </p:pic>
      <p:pic>
        <p:nvPicPr>
          <p:cNvPr id="1027" name="Picture 3" descr="C:\Users\Sharistan\Downloads\IMG_2259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853" y="1421393"/>
            <a:ext cx="3911329" cy="2921425"/>
          </a:xfrm>
          <a:prstGeom prst="rect">
            <a:avLst/>
          </a:prstGeom>
          <a:noFill/>
        </p:spPr>
      </p:pic>
      <p:sp>
        <p:nvSpPr>
          <p:cNvPr id="15362" name="AutoShape 2" descr="Displaying IMG_2388[1]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isplaying IMG_2388[1]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Sharistan\Downloads\IMG_238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71" y="1339913"/>
            <a:ext cx="3872714" cy="2892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69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5" y="256531"/>
            <a:ext cx="9171551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Project Activities: What is planned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26" y="1524287"/>
            <a:ext cx="8315623" cy="466341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Develop </a:t>
            </a:r>
            <a:r>
              <a:rPr lang="en-US" altLang="en-US" sz="2300" dirty="0">
                <a:latin typeface="Cambria" pitchFamily="18" charset="0"/>
              </a:rPr>
              <a:t>a strategic plan for the development of HR in each partner university taking into consideration their specific results of the audit </a:t>
            </a:r>
            <a:r>
              <a:rPr lang="en-US" altLang="en-US" sz="2300" dirty="0" smtClean="0">
                <a:latin typeface="Cambria" pitchFamily="18" charset="0"/>
              </a:rPr>
              <a:t>analysis  </a:t>
            </a:r>
            <a:r>
              <a:rPr lang="en-US" altLang="en-US" sz="2300" dirty="0">
                <a:latin typeface="Cambria" pitchFamily="18" charset="0"/>
              </a:rPr>
              <a:t>– </a:t>
            </a:r>
            <a:r>
              <a:rPr lang="en-US" altLang="en-US" sz="2300" dirty="0" smtClean="0">
                <a:latin typeface="Cambria" pitchFamily="18" charset="0"/>
              </a:rPr>
              <a:t>DECEMBER 2015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Conduct audit visits by partner institutions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Create </a:t>
            </a:r>
            <a:r>
              <a:rPr lang="en-US" altLang="en-US" sz="2300" dirty="0">
                <a:latin typeface="Cambria" pitchFamily="18" charset="0"/>
              </a:rPr>
              <a:t>a specific </a:t>
            </a:r>
            <a:r>
              <a:rPr lang="en-US" altLang="en-US" sz="2300" dirty="0" smtClean="0">
                <a:latin typeface="Cambria" pitchFamily="18" charset="0"/>
              </a:rPr>
              <a:t>HR resource center </a:t>
            </a:r>
            <a:r>
              <a:rPr lang="en-US" altLang="en-US" sz="2300" dirty="0">
                <a:latin typeface="Cambria" pitchFamily="18" charset="0"/>
              </a:rPr>
              <a:t>at each partner university with </a:t>
            </a:r>
            <a:r>
              <a:rPr lang="en-US" altLang="en-US" sz="2300" dirty="0" smtClean="0">
                <a:latin typeface="Cambria" pitchFamily="18" charset="0"/>
              </a:rPr>
              <a:t>materials, including </a:t>
            </a:r>
            <a:r>
              <a:rPr lang="en-US" altLang="en-US" sz="2300" dirty="0">
                <a:latin typeface="Cambria" pitchFamily="18" charset="0"/>
              </a:rPr>
              <a:t>an online platform with shared information on </a:t>
            </a:r>
            <a:r>
              <a:rPr lang="en-US" altLang="en-US" sz="2300" dirty="0" smtClean="0">
                <a:latin typeface="Cambria" pitchFamily="18" charset="0"/>
              </a:rPr>
              <a:t>HR</a:t>
            </a:r>
            <a:r>
              <a:rPr lang="en-US" altLang="en-US" sz="2300" dirty="0">
                <a:latin typeface="Cambria" pitchFamily="18" charset="0"/>
              </a:rPr>
              <a:t>– YEAR 2016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Create </a:t>
            </a:r>
            <a:r>
              <a:rPr lang="en-US" altLang="en-US" sz="2300" dirty="0">
                <a:latin typeface="Cambria" pitchFamily="18" charset="0"/>
              </a:rPr>
              <a:t>a printed handbook of HR materials with the results of the training and the HR standardized </a:t>
            </a:r>
            <a:r>
              <a:rPr lang="en-US" altLang="en-US" sz="2300" dirty="0" smtClean="0">
                <a:latin typeface="Cambria" pitchFamily="18" charset="0"/>
              </a:rPr>
              <a:t>processes</a:t>
            </a:r>
            <a:r>
              <a:rPr lang="en-US" altLang="en-US" sz="2300" dirty="0">
                <a:latin typeface="Cambria" pitchFamily="18" charset="0"/>
              </a:rPr>
              <a:t>– YEAR </a:t>
            </a:r>
            <a:r>
              <a:rPr lang="en-US" altLang="en-US" sz="2300" dirty="0" smtClean="0">
                <a:latin typeface="Cambria" pitchFamily="18" charset="0"/>
              </a:rPr>
              <a:t>2016</a:t>
            </a:r>
            <a:endParaRPr lang="en-US" altLang="en-US" sz="2300" dirty="0">
              <a:latin typeface="Cambria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Develop/implement </a:t>
            </a:r>
            <a:r>
              <a:rPr lang="en-US" altLang="en-US" sz="2300" dirty="0">
                <a:latin typeface="Cambria" pitchFamily="18" charset="0"/>
              </a:rPr>
              <a:t>dissemination and sustainability </a:t>
            </a:r>
            <a:r>
              <a:rPr lang="en-US" altLang="en-US" sz="2300" dirty="0" smtClean="0">
                <a:latin typeface="Cambria" pitchFamily="18" charset="0"/>
              </a:rPr>
              <a:t>strategy – INTERNATIONAL CONFERENCES – in GEORGIA –JUNE 2016 and in ARMENIA – SEPTEMBER 2016</a:t>
            </a:r>
            <a:endParaRPr lang="en-US" altLang="en-US" sz="2300" dirty="0">
              <a:latin typeface="Cambria" pitchFamily="18" charset="0"/>
            </a:endParaRPr>
          </a:p>
          <a:p>
            <a:pPr lvl="0"/>
            <a:endParaRPr lang="en-US" b="1" dirty="0">
              <a:solidFill>
                <a:schemeClr val="tx2"/>
              </a:solidFill>
            </a:endParaRPr>
          </a:p>
          <a:p>
            <a:pPr lvl="0"/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265585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How to Promote Project Sustainability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On going trainings and seminars</a:t>
            </a:r>
          </a:p>
          <a:p>
            <a:r>
              <a:rPr lang="en-US" sz="2600" dirty="0" smtClean="0"/>
              <a:t>On-line shared resources and platform</a:t>
            </a:r>
          </a:p>
          <a:p>
            <a:r>
              <a:rPr lang="en-US" sz="2600" dirty="0" smtClean="0"/>
              <a:t>HR printed handbook</a:t>
            </a:r>
          </a:p>
          <a:p>
            <a:r>
              <a:rPr lang="en-US" sz="2600" dirty="0" smtClean="0"/>
              <a:t>New cycle of strategic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067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15" y="256531"/>
            <a:ext cx="9153444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A Few Words on PEOPLE Project Activities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26" y="1669143"/>
            <a:ext cx="8466174" cy="4095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300" dirty="0" smtClean="0">
                <a:latin typeface="Cambria" pitchFamily="18" charset="0"/>
              </a:rPr>
              <a:t>Series of Seminars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5 seminars -- On </a:t>
            </a:r>
            <a:r>
              <a:rPr lang="en-US" altLang="en-US" sz="2300" dirty="0">
                <a:latin typeface="Cambria" pitchFamily="18" charset="0"/>
              </a:rPr>
              <a:t>May 27, 2015, AUA hosted the last of a series of five one-day training sessions for 26 HR managers and specialists </a:t>
            </a:r>
            <a:r>
              <a:rPr lang="en-US" altLang="en-US" sz="2300" dirty="0" smtClean="0">
                <a:latin typeface="Cambria" pitchFamily="18" charset="0"/>
              </a:rPr>
              <a:t>from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latin typeface="Cambria" pitchFamily="18" charset="0"/>
              </a:rPr>
              <a:t>10 </a:t>
            </a:r>
            <a:r>
              <a:rPr lang="en-US" altLang="en-US" sz="2800" dirty="0">
                <a:latin typeface="Cambria" pitchFamily="18" charset="0"/>
              </a:rPr>
              <a:t>universities in </a:t>
            </a:r>
            <a:r>
              <a:rPr lang="en-US" altLang="en-US" sz="2800" dirty="0" smtClean="0">
                <a:latin typeface="Cambria" pitchFamily="18" charset="0"/>
              </a:rPr>
              <a:t>Yerevan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latin typeface="Cambria" pitchFamily="18" charset="0"/>
              </a:rPr>
              <a:t>4 universities in </a:t>
            </a:r>
            <a:r>
              <a:rPr lang="en-US" altLang="en-US" sz="2800" dirty="0" err="1" smtClean="0">
                <a:latin typeface="Cambria" pitchFamily="18" charset="0"/>
              </a:rPr>
              <a:t>Gyumri</a:t>
            </a:r>
            <a:endParaRPr lang="en-US" altLang="en-US" sz="2800" dirty="0" smtClean="0">
              <a:latin typeface="Cambria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latin typeface="Cambria" pitchFamily="18" charset="0"/>
              </a:rPr>
              <a:t>1 university </a:t>
            </a:r>
            <a:r>
              <a:rPr lang="en-US" altLang="en-US" sz="2800" dirty="0">
                <a:latin typeface="Cambria" pitchFamily="18" charset="0"/>
              </a:rPr>
              <a:t>in </a:t>
            </a:r>
            <a:r>
              <a:rPr lang="en-US" altLang="en-US" sz="2800" dirty="0" err="1" smtClean="0">
                <a:latin typeface="Cambria" pitchFamily="18" charset="0"/>
              </a:rPr>
              <a:t>Gavar</a:t>
            </a:r>
            <a:endParaRPr lang="en-US" altLang="en-US" sz="28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300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	Evaluations were extremely positive</a:t>
            </a:r>
            <a:endParaRPr lang="en-US" altLang="en-US" sz="2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29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29" y="274638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Seminars-- Statistics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79" y="1614826"/>
            <a:ext cx="8315623" cy="409510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altLang="en-US" sz="2300" dirty="0" smtClean="0">
                <a:latin typeface="Cambria" pitchFamily="18" charset="0"/>
              </a:rPr>
              <a:t>February 23</a:t>
            </a:r>
            <a:r>
              <a:rPr lang="en-US" altLang="en-US" sz="2300" dirty="0">
                <a:latin typeface="Cambria" pitchFamily="18" charset="0"/>
              </a:rPr>
              <a:t>, 2015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altLang="en-US" sz="2300" dirty="0">
                <a:latin typeface="Cambria" pitchFamily="18" charset="0"/>
              </a:rPr>
              <a:t>Topics covered</a:t>
            </a:r>
            <a:r>
              <a:rPr lang="ru-RU" altLang="en-US" sz="2300" dirty="0">
                <a:latin typeface="Cambria" pitchFamily="18" charset="0"/>
              </a:rPr>
              <a:t>:</a:t>
            </a:r>
            <a:endParaRPr lang="en-US" altLang="en-US" sz="2300" dirty="0">
              <a:latin typeface="Cambria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>
                <a:latin typeface="Cambria" pitchFamily="18" charset="0"/>
              </a:rPr>
              <a:t>HR Manual: Policies and </a:t>
            </a:r>
            <a:r>
              <a:rPr lang="en-US" altLang="en-US" sz="2300" dirty="0" smtClean="0">
                <a:latin typeface="Cambria" pitchFamily="18" charset="0"/>
              </a:rPr>
              <a:t>Procedures</a:t>
            </a:r>
            <a:endParaRPr lang="en-US" altLang="en-US" sz="2300" dirty="0">
              <a:latin typeface="Cambria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ru-RU" altLang="en-US" sz="2300" dirty="0">
                <a:latin typeface="Cambria" pitchFamily="18" charset="0"/>
              </a:rPr>
              <a:t>HRM </a:t>
            </a:r>
            <a:r>
              <a:rPr lang="ru-RU" altLang="en-US" sz="2300" dirty="0" smtClean="0">
                <a:latin typeface="Cambria" pitchFamily="18" charset="0"/>
              </a:rPr>
              <a:t>Structures</a:t>
            </a:r>
            <a:endParaRPr lang="en-US" altLang="en-US" sz="2300" dirty="0">
              <a:latin typeface="Cambria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>
                <a:latin typeface="Cambria" pitchFamily="18" charset="0"/>
              </a:rPr>
              <a:t>Recruitment Process and Procedures including Competency-based </a:t>
            </a:r>
            <a:r>
              <a:rPr lang="en-US" altLang="en-US" sz="2300" dirty="0" smtClean="0">
                <a:latin typeface="Cambria" pitchFamily="18" charset="0"/>
              </a:rPr>
              <a:t>Recruitment</a:t>
            </a:r>
            <a:endParaRPr lang="en-US" altLang="en-US" sz="23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altLang="en-US" sz="2300" dirty="0" smtClean="0">
                <a:latin typeface="Cambria" pitchFamily="18" charset="0"/>
              </a:rPr>
              <a:t>March </a:t>
            </a:r>
            <a:r>
              <a:rPr lang="en-US" altLang="en-US" sz="2300" dirty="0">
                <a:latin typeface="Cambria" pitchFamily="18" charset="0"/>
              </a:rPr>
              <a:t> 30, 2015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altLang="en-US" sz="2300" dirty="0">
                <a:latin typeface="Cambria" pitchFamily="18" charset="0"/>
              </a:rPr>
              <a:t>Topics covered: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Communication</a:t>
            </a:r>
            <a:endParaRPr lang="en-US" altLang="en-US" sz="2300" dirty="0">
              <a:latin typeface="Cambria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>
                <a:latin typeface="Cambria" pitchFamily="18" charset="0"/>
              </a:rPr>
              <a:t>Performance </a:t>
            </a:r>
            <a:r>
              <a:rPr lang="en-US" altLang="en-US" sz="2300" dirty="0" smtClean="0">
                <a:latin typeface="Cambria" pitchFamily="18" charset="0"/>
              </a:rPr>
              <a:t>Evaluation</a:t>
            </a:r>
            <a:endParaRPr lang="en-US" altLang="en-US" sz="2300" dirty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altLang="en-US" sz="2300" dirty="0">
                <a:latin typeface="Cambr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203629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87" y="263729"/>
            <a:ext cx="8345894" cy="1231724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Seminars- Statistics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altLang="en-US" sz="2300" dirty="0">
                <a:latin typeface="Cambria" pitchFamily="18" charset="0"/>
              </a:rPr>
              <a:t>April </a:t>
            </a:r>
            <a:r>
              <a:rPr lang="en-US" altLang="en-US" sz="2300" dirty="0" smtClean="0">
                <a:latin typeface="Cambria" pitchFamily="18" charset="0"/>
              </a:rPr>
              <a:t>29</a:t>
            </a:r>
            <a:r>
              <a:rPr lang="en-US" altLang="en-US" sz="2300" dirty="0">
                <a:latin typeface="Cambria" pitchFamily="18" charset="0"/>
              </a:rPr>
              <a:t>, 2015</a:t>
            </a:r>
          </a:p>
          <a:p>
            <a:pPr marL="0" indent="0">
              <a:buFont typeface="Arial"/>
              <a:buNone/>
            </a:pPr>
            <a:r>
              <a:rPr lang="en-US" altLang="en-US" sz="2300" dirty="0">
                <a:latin typeface="Cambria" pitchFamily="18" charset="0"/>
              </a:rPr>
              <a:t>Topics covered:</a:t>
            </a:r>
          </a:p>
          <a:p>
            <a:pPr lvl="0"/>
            <a:r>
              <a:rPr lang="en-US" altLang="en-US" sz="2300" dirty="0">
                <a:latin typeface="Cambria" pitchFamily="18" charset="0"/>
              </a:rPr>
              <a:t>Negotiation and Persuasion</a:t>
            </a:r>
            <a:r>
              <a:rPr lang="ru-RU" altLang="en-US" sz="2300" dirty="0">
                <a:latin typeface="Cambria" pitchFamily="18" charset="0"/>
              </a:rPr>
              <a:t>,</a:t>
            </a:r>
            <a:endParaRPr lang="en-US" altLang="en-US" sz="2300" dirty="0">
              <a:latin typeface="Cambria" pitchFamily="18" charset="0"/>
            </a:endParaRPr>
          </a:p>
          <a:p>
            <a:pPr lvl="0"/>
            <a:r>
              <a:rPr lang="en-US" altLang="en-US" sz="2300" dirty="0">
                <a:latin typeface="Cambria" pitchFamily="18" charset="0"/>
              </a:rPr>
              <a:t>Staff Satisfaction and On-line Surveys, </a:t>
            </a:r>
          </a:p>
          <a:p>
            <a:pPr lvl="0"/>
            <a:r>
              <a:rPr lang="en-US" altLang="en-US" sz="2300" dirty="0">
                <a:latin typeface="Cambria" pitchFamily="18" charset="0"/>
              </a:rPr>
              <a:t>Managing Conflict in the Workplace.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May 19, 2015</a:t>
            </a:r>
          </a:p>
          <a:p>
            <a:pPr marL="0" indent="0">
              <a:buFont typeface="Arial"/>
              <a:buNone/>
            </a:pP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Topics covered:</a:t>
            </a:r>
          </a:p>
          <a:p>
            <a:pPr lvl="0"/>
            <a:r>
              <a:rPr lang="ru-RU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Team Building,</a:t>
            </a:r>
            <a:endParaRPr lang="en-US" altLang="en-US" sz="2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Change </a:t>
            </a:r>
            <a:r>
              <a:rPr lang="ru-RU" alt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Management</a:t>
            </a:r>
            <a:r>
              <a:rPr lang="en-US" alt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</a:p>
          <a:p>
            <a:pPr lvl="0"/>
            <a:endParaRPr lang="en-US" dirty="0"/>
          </a:p>
          <a:p>
            <a:pPr marL="0" indent="0">
              <a:buFont typeface="Arial"/>
              <a:buNone/>
            </a:pP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May 27, 2015</a:t>
            </a:r>
          </a:p>
          <a:p>
            <a:pPr marL="0" indent="0">
              <a:buFont typeface="Arial"/>
              <a:buNone/>
            </a:pP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Topics covered:</a:t>
            </a:r>
          </a:p>
          <a:p>
            <a:pPr lvl="0"/>
            <a:r>
              <a:rPr lang="ru-RU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</a:t>
            </a:r>
            <a:r>
              <a:rPr lang="en-US" altLang="en-US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ime</a:t>
            </a: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Management</a:t>
            </a:r>
          </a:p>
          <a:p>
            <a:pPr lvl="0"/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Job Safety and </a:t>
            </a:r>
            <a:r>
              <a:rPr lang="en-US" alt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3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44" y="1669143"/>
            <a:ext cx="9060983" cy="4095102"/>
          </a:xfrm>
        </p:spPr>
        <p:txBody>
          <a:bodyPr/>
          <a:lstStyle/>
          <a:p>
            <a:r>
              <a:rPr lang="en-US" sz="2300" dirty="0"/>
              <a:t>Caucasus University</a:t>
            </a:r>
          </a:p>
          <a:p>
            <a:r>
              <a:rPr lang="en-US" sz="2300" dirty="0" err="1"/>
              <a:t>Akaki</a:t>
            </a:r>
            <a:r>
              <a:rPr lang="en-US" sz="2300" dirty="0"/>
              <a:t> </a:t>
            </a:r>
            <a:r>
              <a:rPr lang="en-US" sz="2300" dirty="0" err="1"/>
              <a:t>Tsereteli</a:t>
            </a:r>
            <a:r>
              <a:rPr lang="en-US" sz="2300" dirty="0"/>
              <a:t> State University</a:t>
            </a:r>
          </a:p>
          <a:p>
            <a:r>
              <a:rPr lang="en-US" sz="2300" dirty="0"/>
              <a:t>Batumi State Maritime Academy</a:t>
            </a:r>
          </a:p>
          <a:p>
            <a:r>
              <a:rPr lang="en-US" sz="2300" dirty="0"/>
              <a:t>International Institute for Education Policy, Planning and </a:t>
            </a:r>
            <a:r>
              <a:rPr lang="en-US" sz="2300" dirty="0" smtClean="0"/>
              <a:t>Management</a:t>
            </a:r>
          </a:p>
          <a:p>
            <a:r>
              <a:rPr lang="en-US" sz="2300" dirty="0" smtClean="0"/>
              <a:t>National Center for Educational Quality Enhancement</a:t>
            </a:r>
          </a:p>
          <a:p>
            <a:r>
              <a:rPr lang="en-US" sz="2300" dirty="0" smtClean="0"/>
              <a:t>Ministry </a:t>
            </a:r>
            <a:r>
              <a:rPr lang="en-US" sz="2300" dirty="0"/>
              <a:t>of Education and Science in Georgia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7644" y="350521"/>
            <a:ext cx="1614312" cy="9093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3719" y="274638"/>
            <a:ext cx="9504024" cy="1238995"/>
          </a:xfrm>
          <a:prstGeom prst="rect">
            <a:avLst/>
          </a:prstGeom>
        </p:spPr>
        <p:txBody>
          <a:bodyPr lIns="103107" tIns="51554" rIns="103107" bIns="51554" anchor="b">
            <a:normAutofit fontScale="97500"/>
          </a:bodyPr>
          <a:lstStyle/>
          <a:p>
            <a:pPr lvl="0" defTabSz="515537">
              <a:spcBef>
                <a:spcPct val="0"/>
              </a:spcBef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Five Georgian Partners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2543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5123" y="229371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Cooperation with faculty and staff within the Project</a:t>
            </a:r>
            <a:endParaRPr lang="en-US" altLang="en-US" sz="3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2237" y="1669143"/>
            <a:ext cx="3946634" cy="4095102"/>
          </a:xfrm>
        </p:spPr>
        <p:txBody>
          <a:bodyPr/>
          <a:lstStyle/>
          <a:p>
            <a:r>
              <a:rPr lang="en-US" sz="2200" b="1" dirty="0" err="1" smtClean="0"/>
              <a:t>Arpie</a:t>
            </a:r>
            <a:r>
              <a:rPr lang="en-US" sz="2200" b="1" dirty="0" smtClean="0"/>
              <a:t> Balian</a:t>
            </a:r>
          </a:p>
          <a:p>
            <a:r>
              <a:rPr lang="en-US" sz="2200" b="1" dirty="0" smtClean="0"/>
              <a:t>Arina Bekchyan</a:t>
            </a:r>
          </a:p>
          <a:p>
            <a:r>
              <a:rPr lang="en-US" sz="2200" b="1" dirty="0" smtClean="0"/>
              <a:t>Anahit Ordyan</a:t>
            </a:r>
          </a:p>
          <a:p>
            <a:r>
              <a:rPr lang="en-US" sz="2200" b="1" dirty="0" smtClean="0"/>
              <a:t>Hilda Grigorian</a:t>
            </a:r>
          </a:p>
          <a:p>
            <a:r>
              <a:rPr lang="en-US" sz="2200" b="1" dirty="0" smtClean="0"/>
              <a:t>Mary Boghosian</a:t>
            </a:r>
          </a:p>
          <a:p>
            <a:r>
              <a:rPr lang="en-US" sz="2200" b="1" dirty="0" err="1" smtClean="0"/>
              <a:t>Stepan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Khzrtian</a:t>
            </a:r>
            <a:endParaRPr lang="en-US" sz="2200" b="1" dirty="0" smtClean="0"/>
          </a:p>
          <a:p>
            <a:r>
              <a:rPr lang="en-US" sz="2200" b="1" dirty="0" smtClean="0"/>
              <a:t>Armen Gharibyan</a:t>
            </a:r>
          </a:p>
          <a:p>
            <a:endParaRPr lang="en-US" sz="2200" b="1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3164809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archive\TEMPUS_2015\TEMPUS_Training Presentations_Feb 23 2015\Selected Photos_Feb 23 2015\AUA_Training_Feb 23 2015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54"/>
            <a:ext cx="5427439" cy="33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archive\TEMPUS_2015\TEMPUS_Training Presentations_March 30 2015\Selected Photos_March 30 2015\AUA_Training_March 30 2015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711" y="2587423"/>
            <a:ext cx="3342806" cy="20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archive\TEMPUS_2015\TEMPUS_Training Presentations_March 30 2015\Selected Photos_March 30 2015\AUA_Training_March 30 2015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871" y="-17458"/>
            <a:ext cx="4775688" cy="29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archive\TEMPUS_2015\TEMPUS_Training Presentations_April 29 2015\Selected Photoes_April 29 2015\20150429_141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429" y="2200939"/>
            <a:ext cx="4776130" cy="24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DSC_4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077" y="4042014"/>
            <a:ext cx="4595924" cy="28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ownloads\DSC_4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270" y="4655166"/>
            <a:ext cx="3605326" cy="22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wnloads\photo (2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3" y="3272685"/>
            <a:ext cx="1775197" cy="21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ownloads\photo (2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3" y="4711042"/>
            <a:ext cx="1754377" cy="21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1116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03" y="274639"/>
            <a:ext cx="8749797" cy="827718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Group Photo: Seminars’ Participants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ownloads\TEMPUS_PEOPLE_Group Photo_May 27 201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46" y="1102356"/>
            <a:ext cx="8823259" cy="54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255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5" y="310852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300" dirty="0" smtClean="0"/>
              <a:t>Lessons Learned and Priorities</a:t>
            </a:r>
            <a:endParaRPr lang="en-US" alt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02" y="1551464"/>
            <a:ext cx="8782252" cy="4095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altLang="en-US" sz="2300" dirty="0" smtClean="0">
                <a:latin typeface="Cambria" pitchFamily="18" charset="0"/>
              </a:rPr>
              <a:t>Effective exchange of experiences/best practices -  a few examples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Fully on-line HRM available in European partner institutions (time management, Performance evaluations, leaves of absences, etc.), easily accessible by every employee</a:t>
            </a:r>
          </a:p>
          <a:p>
            <a:pPr marL="902191" lvl="4" indent="-386653">
              <a:lnSpc>
                <a:spcPct val="100000"/>
              </a:lnSpc>
              <a:spcBef>
                <a:spcPts val="600"/>
              </a:spcBef>
            </a:pPr>
            <a:r>
              <a:rPr lang="en-US" altLang="en-US" sz="2100" dirty="0" smtClean="0">
                <a:latin typeface="Cambria" pitchFamily="18" charset="0"/>
              </a:rPr>
              <a:t>A contract signed for purchasing a software - </a:t>
            </a:r>
            <a:r>
              <a:rPr lang="en-US" sz="1400" dirty="0" smtClean="0"/>
              <a:t>Discussions in process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300" dirty="0" smtClean="0">
                <a:latin typeface="Cambria" pitchFamily="18" charset="0"/>
              </a:rPr>
              <a:t>Separate training/development department available at UPC</a:t>
            </a:r>
          </a:p>
          <a:p>
            <a:pPr marL="902191" lvl="4" indent="-386653">
              <a:lnSpc>
                <a:spcPct val="100000"/>
              </a:lnSpc>
              <a:spcBef>
                <a:spcPts val="600"/>
              </a:spcBef>
            </a:pPr>
            <a:r>
              <a:rPr lang="en-US" altLang="en-US" sz="2100" dirty="0" smtClean="0">
                <a:latin typeface="Cambria" pitchFamily="18" charset="0"/>
              </a:rPr>
              <a:t>Annual plan</a:t>
            </a:r>
          </a:p>
          <a:p>
            <a:pPr marL="902191" lvl="4" indent="-386653">
              <a:lnSpc>
                <a:spcPct val="100000"/>
              </a:lnSpc>
              <a:spcBef>
                <a:spcPts val="600"/>
              </a:spcBef>
            </a:pPr>
            <a:r>
              <a:rPr lang="en-US" altLang="en-US" sz="2100" dirty="0" smtClean="0">
                <a:latin typeface="Cambria" pitchFamily="18" charset="0"/>
              </a:rPr>
              <a:t>Feedback after 6 months</a:t>
            </a:r>
          </a:p>
          <a:p>
            <a:pPr marL="902191" lvl="4" indent="-386653">
              <a:lnSpc>
                <a:spcPct val="100000"/>
              </a:lnSpc>
              <a:spcBef>
                <a:spcPts val="600"/>
              </a:spcBef>
            </a:pPr>
            <a:r>
              <a:rPr lang="en-US" altLang="en-US" sz="2100" dirty="0" smtClean="0">
                <a:latin typeface="Cambria" pitchFamily="18" charset="0"/>
              </a:rPr>
              <a:t>Individual plans for training starting the first day of employment</a:t>
            </a:r>
          </a:p>
          <a:p>
            <a:pPr lvl="3"/>
            <a:r>
              <a:rPr lang="en-US" sz="1600" dirty="0"/>
              <a:t>Need to have new developments in 2016 </a:t>
            </a:r>
          </a:p>
          <a:p>
            <a:pPr marL="342900" lvl="3" indent="-342900">
              <a:buFont typeface="Arial"/>
              <a:buChar char="•"/>
            </a:pPr>
            <a:r>
              <a:rPr lang="en-US" sz="2000" dirty="0"/>
              <a:t>Digitized archive of personnel files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37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Challenges and  Benefits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Hayarpy</a:t>
            </a:r>
            <a:r>
              <a:rPr lang="en-US" i="1" dirty="0" smtClean="0"/>
              <a:t> </a:t>
            </a:r>
            <a:r>
              <a:rPr lang="en-US" i="1" dirty="0" err="1" smtClean="0"/>
              <a:t>Sahakian</a:t>
            </a:r>
            <a:endParaRPr lang="en-US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13" y="229371"/>
            <a:ext cx="9136982" cy="1238995"/>
          </a:xfrm>
        </p:spPr>
        <p:txBody>
          <a:bodyPr>
            <a:normAutofit/>
          </a:bodyPr>
          <a:lstStyle/>
          <a:p>
            <a:r>
              <a:rPr lang="en-US" altLang="en-US" sz="3700" dirty="0" smtClean="0"/>
              <a:t>Challenges</a:t>
            </a:r>
            <a:endParaRPr lang="en-US" sz="3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3549" y="1417866"/>
            <a:ext cx="8315623" cy="40951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Adaptation of some of the tools suggested by the external partners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Financial reporting – difficult to understand, no training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Terminology – consistency of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Need for further clarifications in legal and regulatory frameworks for the implementation of Bologna requirements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Excessive paperwork making the process time-consuming (not efficient)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Time spent on travelling versus time spent in meetings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Last-minute meetings</a:t>
            </a:r>
          </a:p>
        </p:txBody>
      </p:sp>
    </p:spTree>
    <p:extLst>
      <p:ext uri="{BB962C8B-B14F-4D97-AF65-F5344CB8AC3E}">
        <p14:creationId xmlns="" xmlns:p14="http://schemas.microsoft.com/office/powerpoint/2010/main" val="682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34" y="274638"/>
            <a:ext cx="8315623" cy="1238995"/>
          </a:xfrm>
        </p:spPr>
        <p:txBody>
          <a:bodyPr>
            <a:normAutofit/>
          </a:bodyPr>
          <a:lstStyle/>
          <a:p>
            <a:r>
              <a:rPr lang="en-US" altLang="en-US" sz="3700" dirty="0" smtClean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21" y="1473545"/>
            <a:ext cx="9184940" cy="476306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dirty="0"/>
              <a:t>Capacity building of </a:t>
            </a:r>
            <a:r>
              <a:rPr lang="en-US" sz="1800" dirty="0" smtClean="0"/>
              <a:t>university </a:t>
            </a:r>
            <a:r>
              <a:rPr lang="en-US" sz="1800" dirty="0"/>
              <a:t>staff and faculty     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Networking with </a:t>
            </a:r>
            <a:r>
              <a:rPr lang="en-US" sz="1800" dirty="0" smtClean="0"/>
              <a:t>other institutions: sharing challenges, ideas and experiences</a:t>
            </a:r>
          </a:p>
          <a:p>
            <a:pPr lvl="0">
              <a:spcBef>
                <a:spcPts val="0"/>
              </a:spcBef>
            </a:pPr>
            <a:r>
              <a:rPr lang="en-US" sz="1800" dirty="0" smtClean="0"/>
              <a:t>Collaboration </a:t>
            </a:r>
            <a:r>
              <a:rPr lang="en-US" sz="1800" dirty="0"/>
              <a:t>with </a:t>
            </a:r>
            <a:r>
              <a:rPr lang="en-US" sz="1800" dirty="0" smtClean="0"/>
              <a:t>international partners, </a:t>
            </a:r>
            <a:r>
              <a:rPr lang="en-US" sz="1800" dirty="0"/>
              <a:t>feedback </a:t>
            </a:r>
            <a:r>
              <a:rPr lang="en-US" sz="1800" dirty="0" smtClean="0"/>
              <a:t>and tools provided </a:t>
            </a:r>
            <a:r>
              <a:rPr lang="en-US" sz="1800" dirty="0"/>
              <a:t>based on </a:t>
            </a:r>
            <a:r>
              <a:rPr lang="en-US" sz="1800" dirty="0" smtClean="0"/>
              <a:t>international </a:t>
            </a:r>
            <a:r>
              <a:rPr lang="en-US" sz="1800" dirty="0"/>
              <a:t>experience  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Direct involvement in the pilot external </a:t>
            </a:r>
            <a:r>
              <a:rPr lang="en-US" sz="1800" dirty="0" smtClean="0"/>
              <a:t>review procedures </a:t>
            </a:r>
            <a:r>
              <a:rPr lang="en-US" sz="1800" dirty="0"/>
              <a:t>and sometimes also as observers 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Promoting the revision of strategic documents and/or templates 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Benchmarking of </a:t>
            </a:r>
            <a:r>
              <a:rPr lang="en-US" sz="1800" dirty="0" smtClean="0"/>
              <a:t>American </a:t>
            </a:r>
            <a:r>
              <a:rPr lang="en-US" sz="1800" dirty="0"/>
              <a:t>education elements against European </a:t>
            </a:r>
            <a:r>
              <a:rPr lang="en-US" sz="1800" dirty="0" smtClean="0"/>
              <a:t>practice for </a:t>
            </a:r>
            <a:r>
              <a:rPr lang="en-US" sz="1800" dirty="0"/>
              <a:t>further policy developments to promote student mobility </a:t>
            </a:r>
            <a:r>
              <a:rPr lang="en-US" sz="1800" dirty="0" smtClean="0"/>
              <a:t>(draft U.S. credit – ECTS conversion guide)</a:t>
            </a:r>
            <a:endParaRPr lang="en-US" sz="1800" dirty="0"/>
          </a:p>
          <a:p>
            <a:pPr lvl="0">
              <a:spcBef>
                <a:spcPts val="0"/>
              </a:spcBef>
            </a:pPr>
            <a:r>
              <a:rPr lang="en-US" sz="1800" dirty="0" smtClean="0"/>
              <a:t>Development </a:t>
            </a:r>
            <a:r>
              <a:rPr lang="en-US" sz="1800" dirty="0"/>
              <a:t>of </a:t>
            </a:r>
            <a:r>
              <a:rPr lang="en-US" sz="1800" dirty="0" smtClean="0"/>
              <a:t>framework for transnational </a:t>
            </a:r>
            <a:r>
              <a:rPr lang="en-US" sz="1800" dirty="0"/>
              <a:t>education quality </a:t>
            </a:r>
            <a:r>
              <a:rPr lang="en-US" sz="1800" dirty="0" smtClean="0"/>
              <a:t>assurance</a:t>
            </a:r>
            <a:endParaRPr lang="en-US" sz="1800" dirty="0"/>
          </a:p>
          <a:p>
            <a:pPr lvl="0">
              <a:spcBef>
                <a:spcPts val="0"/>
              </a:spcBef>
            </a:pPr>
            <a:r>
              <a:rPr lang="en-US" sz="1800" dirty="0" smtClean="0"/>
              <a:t>Dissemination </a:t>
            </a:r>
            <a:r>
              <a:rPr lang="en-US" sz="1800" dirty="0"/>
              <a:t>of project outcomes </a:t>
            </a:r>
            <a:r>
              <a:rPr lang="en-US" sz="1800" dirty="0" smtClean="0"/>
              <a:t>(internal/external). </a:t>
            </a:r>
            <a:r>
              <a:rPr lang="en-US" sz="1800" dirty="0"/>
              <a:t>Non-partner institutions </a:t>
            </a:r>
            <a:r>
              <a:rPr lang="en-US" sz="1800" dirty="0" smtClean="0"/>
              <a:t>have </a:t>
            </a:r>
            <a:r>
              <a:rPr lang="en-US" sz="1800" dirty="0"/>
              <a:t>an opportunity to participate in </a:t>
            </a:r>
            <a:r>
              <a:rPr lang="en-US" sz="1800" dirty="0" smtClean="0"/>
              <a:t>final </a:t>
            </a:r>
            <a:r>
              <a:rPr lang="en-US" sz="1800" dirty="0"/>
              <a:t>conference where </a:t>
            </a:r>
            <a:r>
              <a:rPr lang="en-US" sz="1800" dirty="0" smtClean="0"/>
              <a:t>outcomes/experience </a:t>
            </a:r>
            <a:r>
              <a:rPr lang="en-US" sz="1800" dirty="0"/>
              <a:t>are </a:t>
            </a:r>
            <a:r>
              <a:rPr lang="en-US" sz="1800" dirty="0" smtClean="0"/>
              <a:t>shared.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9159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7530" y="539467"/>
            <a:ext cx="8667190" cy="947581"/>
          </a:xfrm>
          <a:prstGeom prst="rect">
            <a:avLst/>
          </a:prstGeom>
        </p:spPr>
        <p:txBody>
          <a:bodyPr lIns="91398" tIns="45700" rIns="91398" bIns="45700">
            <a:normAutofit fontScale="97500"/>
          </a:bodyPr>
          <a:lstStyle/>
          <a:p>
            <a:pPr defTabSz="515537">
              <a:spcBef>
                <a:spcPct val="0"/>
              </a:spcBef>
            </a:pPr>
            <a:r>
              <a:rPr lang="en-US" altLang="en-US" sz="3700" b="1" dirty="0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AUA and Tempus</a:t>
            </a:r>
          </a:p>
        </p:txBody>
      </p:sp>
      <p:pic>
        <p:nvPicPr>
          <p:cNvPr id="1026" name="Picture 2" descr="ICo-o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00" y="1715304"/>
            <a:ext cx="3429000" cy="1554163"/>
          </a:xfrm>
          <a:prstGeom prst="rect">
            <a:avLst/>
          </a:prstGeom>
          <a:noFill/>
        </p:spPr>
      </p:pic>
      <p:pic>
        <p:nvPicPr>
          <p:cNvPr id="1028" name="Picture 4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105" y="1917857"/>
            <a:ext cx="3429000" cy="1085850"/>
          </a:xfrm>
          <a:prstGeom prst="rect">
            <a:avLst/>
          </a:prstGeom>
          <a:noFill/>
        </p:spPr>
      </p:pic>
      <p:pic>
        <p:nvPicPr>
          <p:cNvPr id="1030" name="Picture 6" descr="TNE-Q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657" y="3362263"/>
            <a:ext cx="3429000" cy="1635125"/>
          </a:xfrm>
          <a:prstGeom prst="rect">
            <a:avLst/>
          </a:prstGeom>
          <a:noFill/>
        </p:spPr>
      </p:pic>
      <p:pic>
        <p:nvPicPr>
          <p:cNvPr id="1032" name="Picture 8" descr="PEOP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201" y="3548965"/>
            <a:ext cx="3633604" cy="13163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81042" y="5571075"/>
            <a:ext cx="5251009" cy="461645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en-US" sz="2400" dirty="0" smtClean="0"/>
              <a:t>http://aua.am/tempus-and-aua/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10" y="1760377"/>
            <a:ext cx="8315623" cy="4095102"/>
          </a:xfrm>
        </p:spPr>
        <p:txBody>
          <a:bodyPr/>
          <a:lstStyle/>
          <a:p>
            <a:r>
              <a:rPr lang="en-US" sz="2000" dirty="0"/>
              <a:t>The Quality Assurance Agency for Higher </a:t>
            </a:r>
            <a:r>
              <a:rPr lang="en-US" sz="2000" dirty="0" smtClean="0"/>
              <a:t>Education - United Kingdom</a:t>
            </a:r>
            <a:endParaRPr lang="en-US" sz="2000" dirty="0"/>
          </a:p>
          <a:p>
            <a:r>
              <a:rPr lang="en-US" sz="2000" dirty="0"/>
              <a:t>Bath Spa University, </a:t>
            </a:r>
            <a:r>
              <a:rPr lang="en-US" sz="2000" dirty="0" smtClean="0"/>
              <a:t>United Kingdom</a:t>
            </a:r>
            <a:endParaRPr lang="en-US" sz="2000" dirty="0"/>
          </a:p>
          <a:p>
            <a:r>
              <a:rPr lang="en-US" sz="2000" dirty="0" err="1"/>
              <a:t>Université</a:t>
            </a:r>
            <a:r>
              <a:rPr lang="en-US" sz="2000" dirty="0"/>
              <a:t> Jean Moulin Lyon 3, </a:t>
            </a:r>
            <a:r>
              <a:rPr lang="en-US" sz="2000" dirty="0" smtClean="0"/>
              <a:t>France</a:t>
            </a:r>
            <a:endParaRPr lang="en-US" sz="2000" dirty="0"/>
          </a:p>
          <a:p>
            <a:r>
              <a:rPr lang="en-US" sz="2000" dirty="0" err="1"/>
              <a:t>Universität</a:t>
            </a:r>
            <a:r>
              <a:rPr lang="en-US" sz="2000" dirty="0"/>
              <a:t> Siegen, </a:t>
            </a:r>
            <a:r>
              <a:rPr lang="en-US" sz="2000" dirty="0" smtClean="0"/>
              <a:t>Germany</a:t>
            </a:r>
            <a:endParaRPr lang="en-US" sz="2000" dirty="0"/>
          </a:p>
          <a:p>
            <a:r>
              <a:rPr lang="en-US" sz="2000" dirty="0"/>
              <a:t>International Institution for Educational Planning, </a:t>
            </a:r>
            <a:r>
              <a:rPr lang="en-US" sz="2000" dirty="0" smtClean="0"/>
              <a:t>France</a:t>
            </a:r>
            <a:endParaRPr lang="en-US" sz="2000" dirty="0"/>
          </a:p>
          <a:p>
            <a:r>
              <a:rPr lang="en-US" sz="2000" dirty="0"/>
              <a:t>EFMD, </a:t>
            </a:r>
            <a:r>
              <a:rPr lang="en-US" sz="2000" dirty="0" smtClean="0"/>
              <a:t>Belgium</a:t>
            </a:r>
            <a:endParaRPr lang="en-US" sz="2000" dirty="0"/>
          </a:p>
          <a:p>
            <a:r>
              <a:rPr lang="en-US" sz="2000" dirty="0"/>
              <a:t>Aix-Marseille University, </a:t>
            </a:r>
            <a:r>
              <a:rPr lang="en-US" sz="2000" dirty="0" smtClean="0"/>
              <a:t>France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051" y="375976"/>
            <a:ext cx="1663611" cy="10363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3719" y="274638"/>
            <a:ext cx="9504024" cy="1238995"/>
          </a:xfrm>
          <a:prstGeom prst="rect">
            <a:avLst/>
          </a:prstGeom>
        </p:spPr>
        <p:txBody>
          <a:bodyPr lIns="103107" tIns="51554" rIns="103107" bIns="51554" anchor="b">
            <a:normAutofit fontScale="97500"/>
          </a:bodyPr>
          <a:lstStyle/>
          <a:p>
            <a:pPr lvl="0" defTabSz="515537">
              <a:spcBef>
                <a:spcPct val="0"/>
              </a:spcBef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Seven EU Partners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2543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6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3" y="1491185"/>
            <a:ext cx="9025467" cy="4707605"/>
          </a:xfrm>
        </p:spPr>
        <p:txBody>
          <a:bodyPr/>
          <a:lstStyle/>
          <a:p>
            <a:pPr marL="288925" indent="-288925">
              <a:buNone/>
            </a:pPr>
            <a:r>
              <a:rPr lang="en-US" sz="2500" dirty="0" smtClean="0"/>
              <a:t>1. </a:t>
            </a:r>
            <a:r>
              <a:rPr lang="en-US" sz="2500" b="1" i="1" dirty="0" smtClean="0"/>
              <a:t>Capacity </a:t>
            </a:r>
            <a:r>
              <a:rPr lang="en-US" sz="2500" b="1" i="1" dirty="0"/>
              <a:t>building </a:t>
            </a:r>
            <a:r>
              <a:rPr lang="en-US" sz="2500" dirty="0"/>
              <a:t>(training kit, training sessions, </a:t>
            </a:r>
            <a:r>
              <a:rPr lang="en-US" sz="2500" dirty="0" smtClean="0"/>
              <a:t>workshops, case </a:t>
            </a:r>
            <a:r>
              <a:rPr lang="en-US" sz="2500" dirty="0"/>
              <a:t>studies, plan and template for the development of QA units at HEIs</a:t>
            </a:r>
            <a:r>
              <a:rPr lang="en-US" sz="2500" dirty="0" smtClean="0"/>
              <a:t>.)</a:t>
            </a:r>
          </a:p>
          <a:p>
            <a:pPr marL="288925" indent="-288925">
              <a:buNone/>
            </a:pPr>
            <a:r>
              <a:rPr lang="en-US" sz="2500" dirty="0"/>
              <a:t>2. </a:t>
            </a:r>
            <a:r>
              <a:rPr lang="en-US" sz="2500" b="1" i="1" dirty="0"/>
              <a:t>Formulation of internal and external QA procedures</a:t>
            </a:r>
            <a:r>
              <a:rPr lang="en-US" sz="2500" i="1" dirty="0"/>
              <a:t> </a:t>
            </a:r>
            <a:r>
              <a:rPr lang="en-US" sz="2500" dirty="0"/>
              <a:t>for TNE providers.</a:t>
            </a:r>
          </a:p>
          <a:p>
            <a:pPr marL="288925" indent="-288925">
              <a:buNone/>
            </a:pPr>
            <a:r>
              <a:rPr lang="en-US" sz="2500" dirty="0"/>
              <a:t>3. </a:t>
            </a:r>
            <a:r>
              <a:rPr lang="en-US" sz="2500" b="1" i="1" dirty="0"/>
              <a:t>Pilot accreditation </a:t>
            </a:r>
            <a:r>
              <a:rPr lang="en-US" sz="2500" dirty="0"/>
              <a:t>of TNE providers (institutional and academic program.)</a:t>
            </a:r>
          </a:p>
          <a:p>
            <a:pPr marL="0" indent="0">
              <a:buNone/>
            </a:pPr>
            <a:endParaRPr lang="en-US" sz="2500" dirty="0"/>
          </a:p>
          <a:p>
            <a:pPr marL="580290" indent="-58029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3719" y="274638"/>
            <a:ext cx="9504024" cy="1238995"/>
          </a:xfrm>
          <a:prstGeom prst="rect">
            <a:avLst/>
          </a:prstGeom>
        </p:spPr>
        <p:txBody>
          <a:bodyPr lIns="103107" tIns="51554" rIns="103107" bIns="51554" anchor="b">
            <a:normAutofit fontScale="97500"/>
          </a:bodyPr>
          <a:lstStyle/>
          <a:p>
            <a:pPr lvl="0" defTabSz="515537">
              <a:spcBef>
                <a:spcPct val="0"/>
              </a:spcBef>
            </a:pPr>
            <a:r>
              <a:rPr lang="en-US" sz="3100" b="1" dirty="0" smtClean="0">
                <a:solidFill>
                  <a:srgbClr val="254367"/>
                </a:solidFill>
                <a:latin typeface="+mj-lt"/>
                <a:ea typeface="+mj-ea"/>
                <a:cs typeface="+mj-cs"/>
              </a:rPr>
              <a:t>The project has three main activities  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3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2543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14" y="1669144"/>
            <a:ext cx="8637005" cy="4095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GOVERN: Fostering Autonomy and Accountability: Development of State-of-the-Art Higher Education Management System for Efficient Changes in Line with Bologna Principles</a:t>
            </a:r>
          </a:p>
          <a:p>
            <a:pPr marL="0" indent="0">
              <a:buNone/>
            </a:pPr>
            <a:r>
              <a:rPr lang="en-US" i="1" dirty="0" smtClean="0"/>
              <a:t>Stella </a:t>
            </a:r>
            <a:r>
              <a:rPr lang="en-US" i="1" dirty="0" err="1" smtClean="0"/>
              <a:t>Kostanyan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AUA Presentation Template</Template>
  <TotalTime>3639</TotalTime>
  <Words>2924</Words>
  <Application>Microsoft Office PowerPoint</Application>
  <PresentationFormat>A4 Paper (210x297 mm)</PresentationFormat>
  <Paragraphs>486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AUA Presentation Template</vt:lpstr>
      <vt:lpstr>AUA and Tempus</vt:lpstr>
      <vt:lpstr>Agenda</vt:lpstr>
      <vt:lpstr>Slide 3</vt:lpstr>
      <vt:lpstr>TEMPUS Transnational Education – Quality Assurance </vt:lpstr>
      <vt:lpstr> </vt:lpstr>
      <vt:lpstr>Slide 6</vt:lpstr>
      <vt:lpstr>Slide 7</vt:lpstr>
      <vt:lpstr>Slide 8</vt:lpstr>
      <vt:lpstr>Slide 9</vt:lpstr>
      <vt:lpstr>Tempus GOVERN</vt:lpstr>
      <vt:lpstr>Wider Objective</vt:lpstr>
      <vt:lpstr>Specific Objectives</vt:lpstr>
      <vt:lpstr>The Principle Outcomes/Outputs</vt:lpstr>
      <vt:lpstr>Capacity Building</vt:lpstr>
      <vt:lpstr>Project’s Activities </vt:lpstr>
      <vt:lpstr>Slide 16</vt:lpstr>
      <vt:lpstr>Slide 17</vt:lpstr>
      <vt:lpstr>Project Objective I</vt:lpstr>
      <vt:lpstr>Project Objectives II</vt:lpstr>
      <vt:lpstr>Project EU Partners</vt:lpstr>
      <vt:lpstr>Kazakhstan Partners</vt:lpstr>
      <vt:lpstr>Georgian Partners</vt:lpstr>
      <vt:lpstr>Armenian Partners</vt:lpstr>
      <vt:lpstr>Slide 24</vt:lpstr>
      <vt:lpstr>ICo-op – Armenia About the Project</vt:lpstr>
      <vt:lpstr>Project Partners</vt:lpstr>
      <vt:lpstr>Slide 27</vt:lpstr>
      <vt:lpstr>Slide 28</vt:lpstr>
      <vt:lpstr>Slide 29</vt:lpstr>
      <vt:lpstr>Slide 30</vt:lpstr>
      <vt:lpstr>Slide 31</vt:lpstr>
      <vt:lpstr>Life cycle: Student’s Point of view</vt:lpstr>
      <vt:lpstr>  </vt:lpstr>
      <vt:lpstr>Tracking student through UMS</vt:lpstr>
      <vt:lpstr>Foundations for us to develop</vt:lpstr>
      <vt:lpstr>Actors and Stakeholders</vt:lpstr>
      <vt:lpstr>Slide 37</vt:lpstr>
      <vt:lpstr> Access to UMS to ensure retention</vt:lpstr>
      <vt:lpstr>Slide 39</vt:lpstr>
      <vt:lpstr>Slide 40</vt:lpstr>
      <vt:lpstr>Development of Guidelines</vt:lpstr>
      <vt:lpstr>Benchmarking: ECTS to US Credits</vt:lpstr>
      <vt:lpstr>Slide 43</vt:lpstr>
      <vt:lpstr>Areas of Project Activities </vt:lpstr>
      <vt:lpstr>TLIs in Armenia</vt:lpstr>
      <vt:lpstr>National Approach </vt:lpstr>
      <vt:lpstr>National Accreditation Criteria and Standards</vt:lpstr>
      <vt:lpstr>Consideration of UNESCO Guidelines</vt:lpstr>
      <vt:lpstr>TNE Accreditation  </vt:lpstr>
      <vt:lpstr>TNE Accreditation: How to organize </vt:lpstr>
      <vt:lpstr>Follow up of Procedures </vt:lpstr>
      <vt:lpstr>Slide 52</vt:lpstr>
      <vt:lpstr>Project Activities: What has been done so far</vt:lpstr>
      <vt:lpstr>Pictures from recent Almaty Conference</vt:lpstr>
      <vt:lpstr>Project Activities: What is planned</vt:lpstr>
      <vt:lpstr>How to Promote Project Sustainability</vt:lpstr>
      <vt:lpstr>A Few Words on PEOPLE Project Activities</vt:lpstr>
      <vt:lpstr>Seminars-- Statistics</vt:lpstr>
      <vt:lpstr>Seminars- Statistics</vt:lpstr>
      <vt:lpstr>Cooperation with faculty and staff within the Project</vt:lpstr>
      <vt:lpstr>Slide 61</vt:lpstr>
      <vt:lpstr>Group Photo: Seminars’ Participants</vt:lpstr>
      <vt:lpstr>Lessons Learned and Priorities</vt:lpstr>
      <vt:lpstr>Slide 64</vt:lpstr>
      <vt:lpstr>Challenges</vt:lpstr>
      <vt:lpstr>Benefits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About Actual Status of WP6 Dissemination and Sustainability June, 2013</dc:title>
  <dc:creator>Sargis</dc:creator>
  <cp:lastModifiedBy>Sharistan</cp:lastModifiedBy>
  <cp:revision>198</cp:revision>
  <cp:lastPrinted>2014-01-06T08:52:38Z</cp:lastPrinted>
  <dcterms:created xsi:type="dcterms:W3CDTF">2013-11-02T06:59:38Z</dcterms:created>
  <dcterms:modified xsi:type="dcterms:W3CDTF">2015-10-06T13:49:02Z</dcterms:modified>
</cp:coreProperties>
</file>